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49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33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2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32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71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34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20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61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3A00-5312-4564-AF71-840A87AB8470}" type="datetimeFigureOut">
              <a:rPr lang="ko-KR" altLang="en-US" smtClean="0"/>
              <a:pPr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9FB3-A1E1-446B-B1B2-C1052789B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16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76711" y="2966653"/>
            <a:ext cx="18792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Mortality rates from all causes </a:t>
            </a:r>
          </a:p>
          <a:p>
            <a:pPr algn="ctr"/>
            <a:r>
              <a:rPr lang="en-US" altLang="ko-KR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(/1000 person-years)</a:t>
            </a:r>
            <a:endParaRPr lang="ko-KR" altLang="en-US" sz="900" b="1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688515" y="1114905"/>
            <a:ext cx="5683402" cy="1630680"/>
            <a:chOff x="732100" y="6224648"/>
            <a:chExt cx="7353074" cy="1630680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732100" y="6923510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>
              <a:off x="732100" y="7156464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732100" y="6224648"/>
              <a:ext cx="7353074" cy="0"/>
            </a:xfrm>
            <a:prstGeom prst="line">
              <a:avLst/>
            </a:prstGeom>
            <a:ln w="19050"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732100" y="7855328"/>
              <a:ext cx="7353074" cy="0"/>
            </a:xfrm>
            <a:prstGeom prst="line">
              <a:avLst/>
            </a:prstGeom>
            <a:ln w="19050"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732100" y="6457602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732100" y="6690556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732100" y="7622372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732100" y="7389418"/>
              <a:ext cx="7353074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그룹 11"/>
          <p:cNvGrpSpPr/>
          <p:nvPr/>
        </p:nvGrpSpPr>
        <p:grpSpPr>
          <a:xfrm>
            <a:off x="2908689" y="2699865"/>
            <a:ext cx="303288" cy="305964"/>
            <a:chOff x="2375890" y="3314852"/>
            <a:chExt cx="303288" cy="305964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2525495" y="3314852"/>
              <a:ext cx="0" cy="45719"/>
            </a:xfrm>
            <a:prstGeom prst="line">
              <a:avLst/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2375890" y="3389984"/>
              <a:ext cx="30328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10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298715" y="2699865"/>
            <a:ext cx="303288" cy="305964"/>
            <a:chOff x="2833547" y="3314852"/>
            <a:chExt cx="303288" cy="305964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2968884" y="3314852"/>
              <a:ext cx="0" cy="45719"/>
            </a:xfrm>
            <a:prstGeom prst="line">
              <a:avLst/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직사각형 16"/>
            <p:cNvSpPr/>
            <p:nvPr/>
          </p:nvSpPr>
          <p:spPr>
            <a:xfrm>
              <a:off x="2833547" y="3389984"/>
              <a:ext cx="30328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30</a:t>
              </a:r>
              <a:endParaRPr lang="ko-KR" altLang="en-US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3659887" y="2699865"/>
            <a:ext cx="303288" cy="305964"/>
            <a:chOff x="3262350" y="3314852"/>
            <a:chExt cx="303288" cy="305964"/>
          </a:xfrm>
        </p:grpSpPr>
        <p:cxnSp>
          <p:nvCxnSpPr>
            <p:cNvPr id="19" name="직선 연결선 18"/>
            <p:cNvCxnSpPr/>
            <p:nvPr/>
          </p:nvCxnSpPr>
          <p:spPr>
            <a:xfrm>
              <a:off x="3412273" y="3314852"/>
              <a:ext cx="0" cy="45719"/>
            </a:xfrm>
            <a:prstGeom prst="line">
              <a:avLst/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직사각형 19"/>
            <p:cNvSpPr/>
            <p:nvPr/>
          </p:nvSpPr>
          <p:spPr>
            <a:xfrm>
              <a:off x="3262350" y="3389984"/>
              <a:ext cx="30328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50</a:t>
              </a:r>
              <a:endParaRPr lang="ko-KR" altLang="en-US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4035486" y="2699865"/>
            <a:ext cx="303288" cy="305964"/>
            <a:chOff x="3705580" y="3314852"/>
            <a:chExt cx="303288" cy="305964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855662" y="3314852"/>
              <a:ext cx="0" cy="45719"/>
            </a:xfrm>
            <a:prstGeom prst="line">
              <a:avLst/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직사각형 22"/>
            <p:cNvSpPr/>
            <p:nvPr/>
          </p:nvSpPr>
          <p:spPr>
            <a:xfrm>
              <a:off x="3705580" y="3389984"/>
              <a:ext cx="30328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70</a:t>
              </a:r>
              <a:endParaRPr lang="ko-KR" altLang="en-US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411086" y="2699865"/>
            <a:ext cx="303288" cy="305964"/>
            <a:chOff x="4148810" y="3314852"/>
            <a:chExt cx="303288" cy="305964"/>
          </a:xfrm>
        </p:grpSpPr>
        <p:cxnSp>
          <p:nvCxnSpPr>
            <p:cNvPr id="25" name="직선 연결선 24"/>
            <p:cNvCxnSpPr/>
            <p:nvPr/>
          </p:nvCxnSpPr>
          <p:spPr>
            <a:xfrm>
              <a:off x="4299050" y="3314852"/>
              <a:ext cx="0" cy="45719"/>
            </a:xfrm>
            <a:prstGeom prst="line">
              <a:avLst/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4148810" y="3389984"/>
              <a:ext cx="30328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90</a:t>
              </a:r>
              <a:endParaRPr lang="ko-KR" altLang="en-US" sz="9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631314" y="1191821"/>
            <a:ext cx="330515" cy="97325"/>
            <a:chOff x="2385310" y="6301564"/>
            <a:chExt cx="330515" cy="97325"/>
          </a:xfrm>
        </p:grpSpPr>
        <p:sp>
          <p:nvSpPr>
            <p:cNvPr id="28" name="다이아몬드 27"/>
            <p:cNvSpPr/>
            <p:nvPr/>
          </p:nvSpPr>
          <p:spPr>
            <a:xfrm>
              <a:off x="2501905" y="6301564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" name="직선 연결선 28"/>
            <p:cNvCxnSpPr/>
            <p:nvPr/>
          </p:nvCxnSpPr>
          <p:spPr>
            <a:xfrm>
              <a:off x="2385310" y="6349422"/>
              <a:ext cx="330515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그룹 29"/>
          <p:cNvGrpSpPr/>
          <p:nvPr/>
        </p:nvGrpSpPr>
        <p:grpSpPr>
          <a:xfrm>
            <a:off x="3614502" y="1412801"/>
            <a:ext cx="364136" cy="97325"/>
            <a:chOff x="4260604" y="6522544"/>
            <a:chExt cx="364136" cy="97325"/>
          </a:xfrm>
        </p:grpSpPr>
        <p:sp>
          <p:nvSpPr>
            <p:cNvPr id="31" name="다이아몬드 30"/>
            <p:cNvSpPr/>
            <p:nvPr/>
          </p:nvSpPr>
          <p:spPr>
            <a:xfrm>
              <a:off x="4394010" y="6522544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4260604" y="6567471"/>
              <a:ext cx="364136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/>
          <p:cNvGrpSpPr/>
          <p:nvPr/>
        </p:nvGrpSpPr>
        <p:grpSpPr>
          <a:xfrm>
            <a:off x="3448549" y="2113841"/>
            <a:ext cx="288745" cy="97325"/>
            <a:chOff x="2717035" y="3893873"/>
            <a:chExt cx="288745" cy="97325"/>
          </a:xfrm>
        </p:grpSpPr>
        <p:sp>
          <p:nvSpPr>
            <p:cNvPr id="34" name="다이아몬드 33"/>
            <p:cNvSpPr/>
            <p:nvPr/>
          </p:nvSpPr>
          <p:spPr>
            <a:xfrm>
              <a:off x="2812745" y="3893873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717035" y="3942535"/>
              <a:ext cx="288745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2957675" y="2578661"/>
            <a:ext cx="198145" cy="97325"/>
            <a:chOff x="2887592" y="7688404"/>
            <a:chExt cx="198145" cy="97325"/>
          </a:xfrm>
        </p:grpSpPr>
        <p:sp>
          <p:nvSpPr>
            <p:cNvPr id="37" name="다이아몬드 36"/>
            <p:cNvSpPr/>
            <p:nvPr/>
          </p:nvSpPr>
          <p:spPr>
            <a:xfrm>
              <a:off x="2938002" y="7688404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>
              <a:off x="2887592" y="7737066"/>
              <a:ext cx="198145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그림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31"/>
          <a:stretch/>
        </p:blipFill>
        <p:spPr>
          <a:xfrm>
            <a:off x="1737866" y="1163753"/>
            <a:ext cx="243967" cy="161327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/>
        </p:blipFill>
        <p:spPr>
          <a:xfrm>
            <a:off x="1737866" y="1394115"/>
            <a:ext cx="243967" cy="161628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/>
        </p:blipFill>
        <p:spPr>
          <a:xfrm>
            <a:off x="1737866" y="1624778"/>
            <a:ext cx="243967" cy="16162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5"/>
          <a:stretch/>
        </p:blipFill>
        <p:spPr>
          <a:xfrm>
            <a:off x="1737866" y="2084140"/>
            <a:ext cx="243967" cy="162034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1"/>
          <a:stretch/>
        </p:blipFill>
        <p:spPr>
          <a:xfrm>
            <a:off x="1737866" y="2315209"/>
            <a:ext cx="243967" cy="160815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00"/>
          <a:stretch/>
        </p:blipFill>
        <p:spPr>
          <a:xfrm>
            <a:off x="1737866" y="2545061"/>
            <a:ext cx="243967" cy="161017"/>
          </a:xfrm>
          <a:prstGeom prst="rect">
            <a:avLst/>
          </a:prstGeom>
        </p:spPr>
      </p:pic>
      <p:sp>
        <p:nvSpPr>
          <p:cNvPr id="45" name="직사각형 44"/>
          <p:cNvSpPr/>
          <p:nvPr/>
        </p:nvSpPr>
        <p:spPr>
          <a:xfrm>
            <a:off x="1981637" y="1117680"/>
            <a:ext cx="107273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CKD-QLD (AUS)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981637" y="1350090"/>
            <a:ext cx="821059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RIISC (GBR)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981637" y="1582500"/>
            <a:ext cx="784189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CRIC (USA)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981637" y="2047320"/>
            <a:ext cx="1396536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CAN-PREDDICT (CAN)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981637" y="2279730"/>
            <a:ext cx="827471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NRHP (URY)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1981637" y="2512140"/>
            <a:ext cx="1039067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CKD-JAC (JPN)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3210617" y="1641367"/>
            <a:ext cx="1024831" cy="97325"/>
            <a:chOff x="3145561" y="6994984"/>
            <a:chExt cx="1024831" cy="97325"/>
          </a:xfrm>
        </p:grpSpPr>
        <p:sp>
          <p:nvSpPr>
            <p:cNvPr id="52" name="다이아몬드 51"/>
            <p:cNvSpPr/>
            <p:nvPr/>
          </p:nvSpPr>
          <p:spPr>
            <a:xfrm>
              <a:off x="3609314" y="6994984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3" name="직선 연결선 52"/>
            <p:cNvCxnSpPr/>
            <p:nvPr/>
          </p:nvCxnSpPr>
          <p:spPr>
            <a:xfrm>
              <a:off x="3145561" y="7043646"/>
              <a:ext cx="1024831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그림 5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9"/>
          <a:stretch/>
        </p:blipFill>
        <p:spPr>
          <a:xfrm>
            <a:off x="1737866" y="1855440"/>
            <a:ext cx="243967" cy="159665"/>
          </a:xfrm>
          <a:prstGeom prst="rect">
            <a:avLst/>
          </a:prstGeom>
        </p:spPr>
      </p:pic>
      <p:sp>
        <p:nvSpPr>
          <p:cNvPr id="55" name="직사각형 54"/>
          <p:cNvSpPr/>
          <p:nvPr/>
        </p:nvSpPr>
        <p:spPr>
          <a:xfrm>
            <a:off x="1981637" y="1814910"/>
            <a:ext cx="1147109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altLang="ko-KR" sz="900" spc="-8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KNOW-CKD (KOR)</a:t>
            </a:r>
            <a:endParaRPr lang="ko-KR" altLang="en-US" sz="900" spc="-80" dirty="0">
              <a:ln w="11430"/>
              <a:gradFill>
                <a:gsLst>
                  <a:gs pos="100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직사각형 55"/>
              <p:cNvSpPr/>
              <p:nvPr/>
            </p:nvSpPr>
            <p:spPr>
              <a:xfrm>
                <a:off x="5948489" y="2796175"/>
                <a:ext cx="1530162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ko-KR" sz="900" b="1" spc="-50" dirty="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Cochran's Q test, </a:t>
                </a:r>
                <a:r>
                  <a:rPr lang="en-US" altLang="ko-KR" sz="900" b="1" i="1" spc="-50" dirty="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p</a:t>
                </a:r>
                <a14:m>
                  <m:oMath xmlns:m="http://schemas.openxmlformats.org/officeDocument/2006/math">
                    <m:r>
                      <a:rPr lang="en-US" altLang="ko-KR" sz="900" b="1" i="1" spc="-50" smtClean="0">
                        <a:ln w="11430"/>
                        <a:gradFill>
                          <a:gsLst>
                            <a:gs pos="10000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Cambria Math" panose="02040503050406030204" pitchFamily="18" charset="0"/>
                        <a:ea typeface="+mj-ea"/>
                      </a:rPr>
                      <m:t> </m:t>
                    </m:r>
                    <m:r>
                      <a:rPr lang="en-US" altLang="ko-KR" sz="900" b="1" i="1" spc="-50" smtClean="0">
                        <a:ln w="11430"/>
                        <a:gradFill>
                          <a:gsLst>
                            <a:gs pos="10000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ko-KR" sz="900" b="1" spc="-50" dirty="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0.001</a:t>
                </a:r>
              </a:p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900" i="1" spc="-50" smtClean="0">
                            <a:ln w="11430"/>
                            <a:gradFill>
                              <a:gsLst>
                                <a:gs pos="100000">
                                  <a:schemeClr val="tx1"/>
                                </a:gs>
                                <a:gs pos="100000">
                                  <a:schemeClr val="tx1"/>
                                </a:gs>
                              </a:gsLst>
                              <a:lin ang="5400000" scaled="1"/>
                            </a:gra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sz="900" b="0" i="0" spc="-50" smtClean="0">
                            <a:ln w="11430"/>
                            <a:gradFill>
                              <a:gsLst>
                                <a:gs pos="100000">
                                  <a:schemeClr val="tx1"/>
                                </a:gs>
                                <a:gs pos="100000">
                                  <a:schemeClr val="tx1"/>
                                </a:gs>
                              </a:gsLst>
                              <a:lin ang="5400000" scaled="1"/>
                            </a:gra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altLang="ko-KR" sz="900" b="0" i="1" spc="-50" smtClean="0">
                            <a:ln w="11430"/>
                            <a:gradFill>
                              <a:gsLst>
                                <a:gs pos="100000">
                                  <a:schemeClr val="tx1"/>
                                </a:gs>
                                <a:gs pos="100000">
                                  <a:schemeClr val="tx1"/>
                                </a:gs>
                              </a:gsLst>
                              <a:lin ang="5400000" scaled="1"/>
                            </a:gradFill>
                            <a:latin typeface="Cambria Math" panose="02040503050406030204" pitchFamily="18" charset="0"/>
                            <a:ea typeface="+mj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sz="900" spc="-50" dirty="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 = 99.1%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56" name="직사각형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489" y="2796175"/>
                <a:ext cx="1530162" cy="369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직사각형 56"/>
          <p:cNvSpPr/>
          <p:nvPr/>
        </p:nvSpPr>
        <p:spPr>
          <a:xfrm>
            <a:off x="1688515" y="769301"/>
            <a:ext cx="5683402" cy="352213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1688515" y="822297"/>
            <a:ext cx="52450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b="1" i="0" u="none" strike="noStrike" kern="1200" baseline="0">
                <a:gradFill>
                  <a:gsLst>
                    <a:gs pos="100000">
                      <a:sysClr val="window" lastClr="FFFFFF"/>
                    </a:gs>
                    <a:gs pos="98000">
                      <a:sysClr val="windowText" lastClr="000000">
                        <a:lumMod val="75000"/>
                        <a:lumOff val="25000"/>
                      </a:sysClr>
                    </a:gs>
                  </a:gsLst>
                  <a:lin ang="5400000" scaled="1"/>
                </a:gradFill>
                <a:latin typeface="HY중고딕" panose="02030600000101010101" pitchFamily="18" charset="-127"/>
                <a:ea typeface="HY중고딕" panose="02030600000101010101" pitchFamily="18" charset="-127"/>
                <a:cs typeface="+mn-cs"/>
              </a:defRPr>
            </a:pPr>
            <a:r>
              <a:rPr lang="en-US" altLang="ko-KR" sz="1000" b="1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rPr>
              <a:t>Study</a:t>
            </a:r>
            <a:endParaRPr lang="ko-KR" altLang="en-US" sz="1000" b="1" dirty="0">
              <a:gradFill>
                <a:gsLst>
                  <a:gs pos="10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n-ea"/>
              <a:ea typeface="HY중고딕" panose="02030600000101010101" pitchFamily="18" charset="-127"/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4134895" y="760741"/>
            <a:ext cx="1741983" cy="1982231"/>
            <a:chOff x="3763743" y="2540773"/>
            <a:chExt cx="1741983" cy="1982231"/>
          </a:xfrm>
        </p:grpSpPr>
        <p:sp>
          <p:nvSpPr>
            <p:cNvPr id="60" name="직사각형 59"/>
            <p:cNvSpPr/>
            <p:nvPr/>
          </p:nvSpPr>
          <p:spPr>
            <a:xfrm>
              <a:off x="4759208" y="2897712"/>
              <a:ext cx="742511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48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(40~57)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4764818" y="3130122"/>
              <a:ext cx="740908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48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(39~57)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4759208" y="3362532"/>
              <a:ext cx="742511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43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(12~75)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4759208" y="3827352"/>
              <a:ext cx="742511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38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(30~46)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4759208" y="4059762"/>
              <a:ext cx="742511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45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(44~47)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4794474" y="4292172"/>
              <a:ext cx="681597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10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(6~15)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824129" y="3594942"/>
              <a:ext cx="622286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7 </a:t>
              </a:r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(4~10)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763743" y="2540773"/>
              <a:ext cx="173797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900" b="1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rPr>
                <a:t>Incidence rates(95%CI)</a:t>
              </a:r>
            </a:p>
            <a:p>
              <a:pPr algn="r"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900" b="1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rPr>
                <a:t>(events/1000 person-years)</a:t>
              </a:r>
              <a:endParaRPr lang="ko-KR" altLang="en-US" sz="900" b="1" dirty="0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5923511" y="760741"/>
            <a:ext cx="766557" cy="1982231"/>
            <a:chOff x="5356868" y="2540773"/>
            <a:chExt cx="766557" cy="1982231"/>
          </a:xfrm>
        </p:grpSpPr>
        <p:sp>
          <p:nvSpPr>
            <p:cNvPr id="69" name="직사각형 68"/>
            <p:cNvSpPr/>
            <p:nvPr/>
          </p:nvSpPr>
          <p:spPr>
            <a:xfrm>
              <a:off x="5558846" y="2897712"/>
              <a:ext cx="362600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105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5558847" y="3130122"/>
              <a:ext cx="362599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130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5558847" y="3362532"/>
              <a:ext cx="362599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990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5558847" y="3827352"/>
              <a:ext cx="362599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301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5529191" y="4059762"/>
              <a:ext cx="421910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2878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5588502" y="4292172"/>
              <a:ext cx="303288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82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5588502" y="3594942"/>
              <a:ext cx="303288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r"/>
              <a:r>
                <a:rPr lang="en-US" altLang="ko-KR" sz="900" b="1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26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5356868" y="2540773"/>
              <a:ext cx="76655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900" b="1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rPr>
                <a:t>Number of</a:t>
              </a:r>
            </a:p>
            <a:p>
              <a:pPr algn="ctr"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900" b="1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rPr>
                <a:t>events</a:t>
              </a:r>
              <a:endParaRPr lang="ko-KR" altLang="en-US" sz="900" b="1" dirty="0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endParaRPr>
            </a:p>
          </p:txBody>
        </p:sp>
      </p:grpSp>
      <p:sp>
        <p:nvSpPr>
          <p:cNvPr id="77" name="직사각형 76"/>
          <p:cNvSpPr/>
          <p:nvPr/>
        </p:nvSpPr>
        <p:spPr>
          <a:xfrm>
            <a:off x="6860131" y="1117680"/>
            <a:ext cx="42191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2166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860131" y="1350090"/>
            <a:ext cx="42191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2698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6830475" y="1582500"/>
            <a:ext cx="481222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22808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6860131" y="2047320"/>
            <a:ext cx="42191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7912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830475" y="2279730"/>
            <a:ext cx="481222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63842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6860131" y="2512140"/>
            <a:ext cx="42191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7946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6860131" y="1814910"/>
            <a:ext cx="421910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/>
            <a:r>
              <a:rPr lang="en-US" altLang="ko-KR" sz="900" b="1" spc="-50">
                <a:ln w="11430"/>
                <a:gradFill>
                  <a:gsLst>
                    <a:gs pos="100000">
                      <a:schemeClr val="tx1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3705</a:t>
            </a:r>
            <a:endParaRPr lang="ko-KR" altLang="en-US" sz="900" spc="-50" dirty="0">
              <a:ln w="11430"/>
              <a:gradFill>
                <a:gsLst>
                  <a:gs pos="100000">
                    <a:schemeClr val="tx1"/>
                  </a:gs>
                  <a:gs pos="100000">
                    <a:srgbClr val="002060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6740707" y="806908"/>
            <a:ext cx="660758" cy="276999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algn="ctr">
              <a:defRPr sz="1600" b="1" i="0" u="none" strike="noStrike" kern="1200" baseline="0">
                <a:gradFill>
                  <a:gsLst>
                    <a:gs pos="100000">
                      <a:sysClr val="window" lastClr="FFFFFF"/>
                    </a:gs>
                    <a:gs pos="98000">
                      <a:sysClr val="windowText" lastClr="000000">
                        <a:lumMod val="75000"/>
                        <a:lumOff val="25000"/>
                      </a:sysClr>
                    </a:gs>
                  </a:gsLst>
                  <a:lin ang="5400000" scaled="1"/>
                </a:gradFill>
                <a:latin typeface="HY중고딕" panose="02030600000101010101" pitchFamily="18" charset="-127"/>
                <a:ea typeface="HY중고딕" panose="02030600000101010101" pitchFamily="18" charset="-127"/>
                <a:cs typeface="+mn-cs"/>
              </a:defRPr>
            </a:pPr>
            <a:r>
              <a:rPr lang="en-US" altLang="ko-KR" sz="900" b="1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rPr>
              <a:t>Person-</a:t>
            </a:r>
          </a:p>
          <a:p>
            <a:pPr algn="ctr">
              <a:defRPr sz="1600" b="1" i="0" u="none" strike="noStrike" kern="1200" baseline="0">
                <a:gradFill>
                  <a:gsLst>
                    <a:gs pos="100000">
                      <a:sysClr val="window" lastClr="FFFFFF"/>
                    </a:gs>
                    <a:gs pos="98000">
                      <a:sysClr val="windowText" lastClr="000000">
                        <a:lumMod val="75000"/>
                        <a:lumOff val="25000"/>
                      </a:sysClr>
                    </a:gs>
                  </a:gsLst>
                  <a:lin ang="5400000" scaled="1"/>
                </a:gradFill>
                <a:latin typeface="HY중고딕" panose="02030600000101010101" pitchFamily="18" charset="-127"/>
                <a:ea typeface="HY중고딕" panose="02030600000101010101" pitchFamily="18" charset="-127"/>
                <a:cs typeface="+mn-cs"/>
              </a:defRPr>
            </a:pPr>
            <a:r>
              <a:rPr lang="en-US" altLang="ko-KR" sz="900" b="1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rPr>
              <a:t>years</a:t>
            </a:r>
            <a:endParaRPr lang="ko-KR" altLang="en-US" sz="900" b="1" dirty="0">
              <a:gradFill>
                <a:gsLst>
                  <a:gs pos="10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n-ea"/>
              <a:ea typeface="HY중고딕" panose="02030600000101010101" pitchFamily="18" charset="-127"/>
            </a:endParaRPr>
          </a:p>
        </p:txBody>
      </p:sp>
      <p:grpSp>
        <p:nvGrpSpPr>
          <p:cNvPr id="85" name="그룹 84"/>
          <p:cNvGrpSpPr/>
          <p:nvPr/>
        </p:nvGrpSpPr>
        <p:grpSpPr>
          <a:xfrm>
            <a:off x="3662433" y="2356728"/>
            <a:ext cx="117652" cy="97325"/>
            <a:chOff x="3282662" y="7223584"/>
            <a:chExt cx="117652" cy="97325"/>
          </a:xfrm>
        </p:grpSpPr>
        <p:sp>
          <p:nvSpPr>
            <p:cNvPr id="86" name="다이아몬드 85"/>
            <p:cNvSpPr/>
            <p:nvPr/>
          </p:nvSpPr>
          <p:spPr>
            <a:xfrm>
              <a:off x="3282662" y="7223584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7" name="직선 연결선 86"/>
            <p:cNvCxnSpPr>
              <a:stCxn id="86" idx="1"/>
            </p:cNvCxnSpPr>
            <p:nvPr/>
          </p:nvCxnSpPr>
          <p:spPr>
            <a:xfrm>
              <a:off x="3293751" y="7272247"/>
              <a:ext cx="106563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그룹 87"/>
          <p:cNvGrpSpPr/>
          <p:nvPr/>
        </p:nvGrpSpPr>
        <p:grpSpPr>
          <a:xfrm>
            <a:off x="3031587" y="1879757"/>
            <a:ext cx="93900" cy="99656"/>
            <a:chOff x="2354025" y="3659789"/>
            <a:chExt cx="93900" cy="99656"/>
          </a:xfrm>
        </p:grpSpPr>
        <p:cxnSp>
          <p:nvCxnSpPr>
            <p:cNvPr id="89" name="직선 연결선 88"/>
            <p:cNvCxnSpPr/>
            <p:nvPr/>
          </p:nvCxnSpPr>
          <p:spPr>
            <a:xfrm>
              <a:off x="2412072" y="3709617"/>
              <a:ext cx="35853" cy="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2354025" y="3659789"/>
              <a:ext cx="81769" cy="99656"/>
            </a:xfrm>
            <a:custGeom>
              <a:avLst/>
              <a:gdLst>
                <a:gd name="T0" fmla="*/ 64 w 64"/>
                <a:gd name="T1" fmla="*/ 0 h 78"/>
                <a:gd name="T2" fmla="*/ 0 w 64"/>
                <a:gd name="T3" fmla="*/ 36 h 78"/>
                <a:gd name="T4" fmla="*/ 64 w 64"/>
                <a:gd name="T5" fmla="*/ 78 h 78"/>
                <a:gd name="T6" fmla="*/ 53 w 64"/>
                <a:gd name="T7" fmla="*/ 39 h 78"/>
                <a:gd name="T8" fmla="*/ 64 w 64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78">
                  <a:moveTo>
                    <a:pt x="64" y="0"/>
                  </a:moveTo>
                  <a:lnTo>
                    <a:pt x="0" y="36"/>
                  </a:lnTo>
                  <a:lnTo>
                    <a:pt x="64" y="78"/>
                  </a:lnTo>
                  <a:lnTo>
                    <a:pt x="53" y="3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1737866" y="3819178"/>
            <a:ext cx="5790136" cy="2567883"/>
            <a:chOff x="976161" y="2526639"/>
            <a:chExt cx="5790136" cy="2567883"/>
          </a:xfrm>
        </p:grpSpPr>
        <p:sp>
          <p:nvSpPr>
            <p:cNvPr id="92" name="직사각형 91"/>
            <p:cNvSpPr/>
            <p:nvPr/>
          </p:nvSpPr>
          <p:spPr>
            <a:xfrm>
              <a:off x="2229951" y="4725190"/>
              <a:ext cx="168507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Incidence rates of renal events</a:t>
              </a:r>
            </a:p>
            <a:p>
              <a:pPr algn="ctr"/>
              <a:r>
                <a:rPr lang="en-US" altLang="ko-KR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(events/1000 person-years)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grpSp>
          <p:nvGrpSpPr>
            <p:cNvPr id="93" name="그룹 92"/>
            <p:cNvGrpSpPr/>
            <p:nvPr/>
          </p:nvGrpSpPr>
          <p:grpSpPr>
            <a:xfrm>
              <a:off x="976161" y="2894937"/>
              <a:ext cx="5683402" cy="1630680"/>
              <a:chOff x="732100" y="6224648"/>
              <a:chExt cx="7353074" cy="1630680"/>
            </a:xfrm>
          </p:grpSpPr>
          <p:cxnSp>
            <p:nvCxnSpPr>
              <p:cNvPr id="172" name="직선 연결선 171"/>
              <p:cNvCxnSpPr/>
              <p:nvPr/>
            </p:nvCxnSpPr>
            <p:spPr>
              <a:xfrm>
                <a:off x="732100" y="6923510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직선 연결선 172"/>
              <p:cNvCxnSpPr/>
              <p:nvPr/>
            </p:nvCxnSpPr>
            <p:spPr>
              <a:xfrm>
                <a:off x="732100" y="7156464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직선 연결선 173"/>
              <p:cNvCxnSpPr/>
              <p:nvPr/>
            </p:nvCxnSpPr>
            <p:spPr>
              <a:xfrm>
                <a:off x="732100" y="6224648"/>
                <a:ext cx="7353074" cy="0"/>
              </a:xfrm>
              <a:prstGeom prst="line">
                <a:avLst/>
              </a:prstGeom>
              <a:ln w="19050"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직선 연결선 174"/>
              <p:cNvCxnSpPr/>
              <p:nvPr/>
            </p:nvCxnSpPr>
            <p:spPr>
              <a:xfrm>
                <a:off x="732100" y="7855328"/>
                <a:ext cx="7353074" cy="0"/>
              </a:xfrm>
              <a:prstGeom prst="line">
                <a:avLst/>
              </a:prstGeom>
              <a:ln w="19050"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직선 연결선 175"/>
              <p:cNvCxnSpPr/>
              <p:nvPr/>
            </p:nvCxnSpPr>
            <p:spPr>
              <a:xfrm>
                <a:off x="732100" y="6457602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직선 연결선 176"/>
              <p:cNvCxnSpPr/>
              <p:nvPr/>
            </p:nvCxnSpPr>
            <p:spPr>
              <a:xfrm>
                <a:off x="732100" y="6690556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직선 연결선 177"/>
              <p:cNvCxnSpPr/>
              <p:nvPr/>
            </p:nvCxnSpPr>
            <p:spPr>
              <a:xfrm>
                <a:off x="732100" y="7622372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직선 연결선 178"/>
              <p:cNvCxnSpPr/>
              <p:nvPr/>
            </p:nvCxnSpPr>
            <p:spPr>
              <a:xfrm>
                <a:off x="732100" y="7389418"/>
                <a:ext cx="7353074" cy="0"/>
              </a:xfrm>
              <a:prstGeom prst="line">
                <a:avLst/>
              </a:pr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그룹 93"/>
            <p:cNvGrpSpPr/>
            <p:nvPr/>
          </p:nvGrpSpPr>
          <p:grpSpPr>
            <a:xfrm>
              <a:off x="2196335" y="4479897"/>
              <a:ext cx="303288" cy="305964"/>
              <a:chOff x="2375890" y="3314852"/>
              <a:chExt cx="303288" cy="305964"/>
            </a:xfrm>
          </p:grpSpPr>
          <p:cxnSp>
            <p:nvCxnSpPr>
              <p:cNvPr id="170" name="직선 연결선 169"/>
              <p:cNvCxnSpPr/>
              <p:nvPr/>
            </p:nvCxnSpPr>
            <p:spPr>
              <a:xfrm>
                <a:off x="2525495" y="3314852"/>
                <a:ext cx="0" cy="45719"/>
              </a:xfrm>
              <a:prstGeom prst="line">
                <a:avLst/>
              </a:prstGeom>
              <a:ln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직사각형 170"/>
              <p:cNvSpPr/>
              <p:nvPr/>
            </p:nvSpPr>
            <p:spPr>
              <a:xfrm>
                <a:off x="2375890" y="3389984"/>
                <a:ext cx="303288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10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2586361" y="4479897"/>
              <a:ext cx="303288" cy="305964"/>
              <a:chOff x="2833547" y="3314852"/>
              <a:chExt cx="303288" cy="305964"/>
            </a:xfrm>
          </p:grpSpPr>
          <p:cxnSp>
            <p:nvCxnSpPr>
              <p:cNvPr id="168" name="직선 연결선 167"/>
              <p:cNvCxnSpPr/>
              <p:nvPr/>
            </p:nvCxnSpPr>
            <p:spPr>
              <a:xfrm>
                <a:off x="2968884" y="3314852"/>
                <a:ext cx="0" cy="45719"/>
              </a:xfrm>
              <a:prstGeom prst="line">
                <a:avLst/>
              </a:prstGeom>
              <a:ln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직사각형 168"/>
              <p:cNvSpPr/>
              <p:nvPr/>
            </p:nvSpPr>
            <p:spPr>
              <a:xfrm>
                <a:off x="2833547" y="3389984"/>
                <a:ext cx="303288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30</a:t>
                </a:r>
                <a:endParaRPr lang="ko-KR" altLang="en-US" sz="900" b="1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96" name="그룹 95"/>
            <p:cNvGrpSpPr/>
            <p:nvPr/>
          </p:nvGrpSpPr>
          <p:grpSpPr>
            <a:xfrm>
              <a:off x="2947533" y="4479897"/>
              <a:ext cx="303288" cy="305964"/>
              <a:chOff x="3262350" y="3314852"/>
              <a:chExt cx="303288" cy="305964"/>
            </a:xfrm>
          </p:grpSpPr>
          <p:cxnSp>
            <p:nvCxnSpPr>
              <p:cNvPr id="166" name="직선 연결선 165"/>
              <p:cNvCxnSpPr/>
              <p:nvPr/>
            </p:nvCxnSpPr>
            <p:spPr>
              <a:xfrm>
                <a:off x="3412273" y="3314852"/>
                <a:ext cx="0" cy="45719"/>
              </a:xfrm>
              <a:prstGeom prst="line">
                <a:avLst/>
              </a:prstGeom>
              <a:ln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직사각형 166"/>
              <p:cNvSpPr/>
              <p:nvPr/>
            </p:nvSpPr>
            <p:spPr>
              <a:xfrm>
                <a:off x="3262350" y="3389984"/>
                <a:ext cx="303288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50</a:t>
                </a:r>
                <a:endParaRPr lang="ko-KR" altLang="en-US" sz="900" b="1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97" name="그룹 96"/>
            <p:cNvGrpSpPr/>
            <p:nvPr/>
          </p:nvGrpSpPr>
          <p:grpSpPr>
            <a:xfrm>
              <a:off x="3323132" y="4479897"/>
              <a:ext cx="303288" cy="305964"/>
              <a:chOff x="3705580" y="3314852"/>
              <a:chExt cx="303288" cy="305964"/>
            </a:xfrm>
          </p:grpSpPr>
          <p:cxnSp>
            <p:nvCxnSpPr>
              <p:cNvPr id="164" name="직선 연결선 163"/>
              <p:cNvCxnSpPr/>
              <p:nvPr/>
            </p:nvCxnSpPr>
            <p:spPr>
              <a:xfrm>
                <a:off x="3855662" y="3314852"/>
                <a:ext cx="0" cy="45719"/>
              </a:xfrm>
              <a:prstGeom prst="line">
                <a:avLst/>
              </a:prstGeom>
              <a:ln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직사각형 164"/>
              <p:cNvSpPr/>
              <p:nvPr/>
            </p:nvSpPr>
            <p:spPr>
              <a:xfrm>
                <a:off x="3705580" y="3389984"/>
                <a:ext cx="303288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70</a:t>
                </a:r>
                <a:endParaRPr lang="ko-KR" altLang="en-US" sz="900" b="1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98" name="그룹 97"/>
            <p:cNvGrpSpPr/>
            <p:nvPr/>
          </p:nvGrpSpPr>
          <p:grpSpPr>
            <a:xfrm>
              <a:off x="3698732" y="4479897"/>
              <a:ext cx="303288" cy="305964"/>
              <a:chOff x="4148810" y="3314852"/>
              <a:chExt cx="303288" cy="305964"/>
            </a:xfrm>
          </p:grpSpPr>
          <p:cxnSp>
            <p:nvCxnSpPr>
              <p:cNvPr id="162" name="직선 연결선 161"/>
              <p:cNvCxnSpPr/>
              <p:nvPr/>
            </p:nvCxnSpPr>
            <p:spPr>
              <a:xfrm>
                <a:off x="4299050" y="3314852"/>
                <a:ext cx="0" cy="45719"/>
              </a:xfrm>
              <a:prstGeom prst="line">
                <a:avLst/>
              </a:prstGeom>
              <a:ln>
                <a:solidFill>
                  <a:srgbClr val="C1C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직사각형 162"/>
              <p:cNvSpPr/>
              <p:nvPr/>
            </p:nvSpPr>
            <p:spPr>
              <a:xfrm>
                <a:off x="4148810" y="3389984"/>
                <a:ext cx="303288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90</a:t>
                </a:r>
                <a:endParaRPr lang="ko-KR" altLang="en-US" sz="900" b="1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</p:grpSp>
        <p:sp>
          <p:nvSpPr>
            <p:cNvPr id="99" name="다이아몬드 98"/>
            <p:cNvSpPr/>
            <p:nvPr/>
          </p:nvSpPr>
          <p:spPr>
            <a:xfrm>
              <a:off x="2629370" y="4130093"/>
              <a:ext cx="97325" cy="97325"/>
            </a:xfrm>
            <a:prstGeom prst="diamon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0" name="그룹 99"/>
            <p:cNvGrpSpPr/>
            <p:nvPr/>
          </p:nvGrpSpPr>
          <p:grpSpPr>
            <a:xfrm>
              <a:off x="2629370" y="2971853"/>
              <a:ext cx="330515" cy="97325"/>
              <a:chOff x="2385310" y="6301564"/>
              <a:chExt cx="330515" cy="97325"/>
            </a:xfrm>
          </p:grpSpPr>
          <p:sp>
            <p:nvSpPr>
              <p:cNvPr id="160" name="다이아몬드 159"/>
              <p:cNvSpPr/>
              <p:nvPr/>
            </p:nvSpPr>
            <p:spPr>
              <a:xfrm>
                <a:off x="2501905" y="630156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61" name="직선 연결선 160"/>
              <p:cNvCxnSpPr/>
              <p:nvPr/>
            </p:nvCxnSpPr>
            <p:spPr>
              <a:xfrm>
                <a:off x="2385310" y="6349422"/>
                <a:ext cx="330515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그룹 100"/>
            <p:cNvGrpSpPr/>
            <p:nvPr/>
          </p:nvGrpSpPr>
          <p:grpSpPr>
            <a:xfrm>
              <a:off x="3724612" y="3192833"/>
              <a:ext cx="490801" cy="97325"/>
              <a:chOff x="4197272" y="6522544"/>
              <a:chExt cx="490801" cy="97325"/>
            </a:xfrm>
          </p:grpSpPr>
          <p:sp>
            <p:nvSpPr>
              <p:cNvPr id="158" name="다이아몬드 157"/>
              <p:cNvSpPr/>
              <p:nvPr/>
            </p:nvSpPr>
            <p:spPr>
              <a:xfrm>
                <a:off x="4394010" y="652254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9" name="직선 연결선 158"/>
              <p:cNvCxnSpPr/>
              <p:nvPr/>
            </p:nvCxnSpPr>
            <p:spPr>
              <a:xfrm>
                <a:off x="4197272" y="6567471"/>
                <a:ext cx="490801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그룹 101"/>
            <p:cNvGrpSpPr/>
            <p:nvPr/>
          </p:nvGrpSpPr>
          <p:grpSpPr>
            <a:xfrm>
              <a:off x="3239742" y="3429053"/>
              <a:ext cx="439916" cy="97325"/>
              <a:chOff x="3153569" y="6758764"/>
              <a:chExt cx="439916" cy="97325"/>
            </a:xfrm>
          </p:grpSpPr>
          <p:sp>
            <p:nvSpPr>
              <p:cNvPr id="156" name="다이아몬드 155"/>
              <p:cNvSpPr/>
              <p:nvPr/>
            </p:nvSpPr>
            <p:spPr>
              <a:xfrm>
                <a:off x="3324865" y="675876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7" name="직선 연결선 156"/>
              <p:cNvCxnSpPr/>
              <p:nvPr/>
            </p:nvCxnSpPr>
            <p:spPr>
              <a:xfrm>
                <a:off x="3153569" y="6807426"/>
                <a:ext cx="439916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그룹 102"/>
            <p:cNvGrpSpPr/>
            <p:nvPr/>
          </p:nvGrpSpPr>
          <p:grpSpPr>
            <a:xfrm>
              <a:off x="3103174" y="3893873"/>
              <a:ext cx="439916" cy="97325"/>
              <a:chOff x="3111366" y="7223584"/>
              <a:chExt cx="439916" cy="97325"/>
            </a:xfrm>
          </p:grpSpPr>
          <p:sp>
            <p:nvSpPr>
              <p:cNvPr id="154" name="다이아몬드 153"/>
              <p:cNvSpPr/>
              <p:nvPr/>
            </p:nvSpPr>
            <p:spPr>
              <a:xfrm>
                <a:off x="3282662" y="722358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5" name="직선 연결선 154"/>
              <p:cNvCxnSpPr/>
              <p:nvPr/>
            </p:nvCxnSpPr>
            <p:spPr>
              <a:xfrm>
                <a:off x="3111366" y="7272246"/>
                <a:ext cx="439916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그룹 103"/>
            <p:cNvGrpSpPr/>
            <p:nvPr/>
          </p:nvGrpSpPr>
          <p:grpSpPr>
            <a:xfrm>
              <a:off x="2794627" y="4358693"/>
              <a:ext cx="363567" cy="97325"/>
              <a:chOff x="2804881" y="7688404"/>
              <a:chExt cx="363567" cy="97325"/>
            </a:xfrm>
          </p:grpSpPr>
          <p:sp>
            <p:nvSpPr>
              <p:cNvPr id="152" name="다이아몬드 151"/>
              <p:cNvSpPr/>
              <p:nvPr/>
            </p:nvSpPr>
            <p:spPr>
              <a:xfrm>
                <a:off x="2938002" y="768840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3" name="직선 연결선 152"/>
              <p:cNvCxnSpPr/>
              <p:nvPr/>
            </p:nvCxnSpPr>
            <p:spPr>
              <a:xfrm>
                <a:off x="2804881" y="7737066"/>
                <a:ext cx="363567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5" name="그림 10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831"/>
            <a:stretch/>
          </p:blipFill>
          <p:spPr>
            <a:xfrm>
              <a:off x="1025512" y="2943785"/>
              <a:ext cx="243967" cy="161327"/>
            </a:xfrm>
            <a:prstGeom prst="rect">
              <a:avLst/>
            </a:prstGeom>
          </p:spPr>
        </p:pic>
        <p:pic>
          <p:nvPicPr>
            <p:cNvPr id="106" name="그림 10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667"/>
            <a:stretch/>
          </p:blipFill>
          <p:spPr>
            <a:xfrm>
              <a:off x="1025512" y="3174147"/>
              <a:ext cx="243967" cy="161628"/>
            </a:xfrm>
            <a:prstGeom prst="rect">
              <a:avLst/>
            </a:prstGeom>
          </p:spPr>
        </p:pic>
        <p:pic>
          <p:nvPicPr>
            <p:cNvPr id="107" name="그림 10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667"/>
            <a:stretch/>
          </p:blipFill>
          <p:spPr>
            <a:xfrm>
              <a:off x="1025512" y="3404810"/>
              <a:ext cx="243967" cy="161627"/>
            </a:xfrm>
            <a:prstGeom prst="rect">
              <a:avLst/>
            </a:prstGeom>
          </p:spPr>
        </p:pic>
        <p:pic>
          <p:nvPicPr>
            <p:cNvPr id="108" name="그림 10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445"/>
            <a:stretch/>
          </p:blipFill>
          <p:spPr>
            <a:xfrm>
              <a:off x="1025512" y="3864172"/>
              <a:ext cx="243967" cy="162034"/>
            </a:xfrm>
            <a:prstGeom prst="rect">
              <a:avLst/>
            </a:prstGeom>
          </p:spPr>
        </p:pic>
        <p:pic>
          <p:nvPicPr>
            <p:cNvPr id="109" name="그림 10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111"/>
            <a:stretch/>
          </p:blipFill>
          <p:spPr>
            <a:xfrm>
              <a:off x="1025512" y="4095241"/>
              <a:ext cx="243967" cy="160815"/>
            </a:xfrm>
            <a:prstGeom prst="rect">
              <a:avLst/>
            </a:prstGeom>
          </p:spPr>
        </p:pic>
        <p:pic>
          <p:nvPicPr>
            <p:cNvPr id="110" name="그림 109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000"/>
            <a:stretch/>
          </p:blipFill>
          <p:spPr>
            <a:xfrm>
              <a:off x="1025512" y="4325093"/>
              <a:ext cx="243967" cy="161017"/>
            </a:xfrm>
            <a:prstGeom prst="rect">
              <a:avLst/>
            </a:prstGeom>
          </p:spPr>
        </p:pic>
        <p:sp>
          <p:nvSpPr>
            <p:cNvPr id="111" name="직사각형 110"/>
            <p:cNvSpPr/>
            <p:nvPr/>
          </p:nvSpPr>
          <p:spPr>
            <a:xfrm>
              <a:off x="1269283" y="2897712"/>
              <a:ext cx="1072730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CKD-QLD (AUS)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1269283" y="3130122"/>
              <a:ext cx="821059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RIISC (GBR)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1269283" y="3362532"/>
              <a:ext cx="784189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CRIC (USA)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1269283" y="3827352"/>
              <a:ext cx="1396536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CAN-PREDDICT (CAN)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1269283" y="4059762"/>
              <a:ext cx="827471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NRHP (URY)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1269283" y="4292172"/>
              <a:ext cx="1039067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CKD-JAC (JPN)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p:grpSp>
          <p:nvGrpSpPr>
            <p:cNvPr id="117" name="그룹 116"/>
            <p:cNvGrpSpPr/>
            <p:nvPr/>
          </p:nvGrpSpPr>
          <p:grpSpPr>
            <a:xfrm>
              <a:off x="2969427" y="3665273"/>
              <a:ext cx="1024831" cy="97325"/>
              <a:chOff x="3182287" y="6994984"/>
              <a:chExt cx="1024831" cy="97325"/>
            </a:xfrm>
          </p:grpSpPr>
          <p:sp>
            <p:nvSpPr>
              <p:cNvPr id="150" name="다이아몬드 149"/>
              <p:cNvSpPr/>
              <p:nvPr/>
            </p:nvSpPr>
            <p:spPr>
              <a:xfrm>
                <a:off x="3646040" y="6994984"/>
                <a:ext cx="97325" cy="97325"/>
              </a:xfrm>
              <a:prstGeom prst="diamon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1" name="직선 연결선 150"/>
              <p:cNvCxnSpPr/>
              <p:nvPr/>
            </p:nvCxnSpPr>
            <p:spPr>
              <a:xfrm>
                <a:off x="3182287" y="7043646"/>
                <a:ext cx="1024831" cy="0"/>
              </a:xfrm>
              <a:prstGeom prst="line">
                <a:avLst/>
              </a:prstGeom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8" name="그림 11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39"/>
            <a:stretch/>
          </p:blipFill>
          <p:spPr>
            <a:xfrm>
              <a:off x="1025512" y="3635472"/>
              <a:ext cx="243967" cy="159665"/>
            </a:xfrm>
            <a:prstGeom prst="rect">
              <a:avLst/>
            </a:prstGeom>
          </p:spPr>
        </p:pic>
        <p:sp>
          <p:nvSpPr>
            <p:cNvPr id="119" name="직사각형 118"/>
            <p:cNvSpPr/>
            <p:nvPr/>
          </p:nvSpPr>
          <p:spPr>
            <a:xfrm>
              <a:off x="1269283" y="3594942"/>
              <a:ext cx="1200970" cy="230832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r>
                <a:rPr lang="en-US" altLang="ko-KR" sz="900" spc="-5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j-ea"/>
                  <a:ea typeface="+mj-ea"/>
                </a:rPr>
                <a:t>KNOW-CKD (KOR)</a:t>
              </a:r>
              <a:endParaRPr lang="ko-KR" altLang="en-US" sz="900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직사각형 119"/>
                <p:cNvSpPr/>
                <p:nvPr/>
              </p:nvSpPr>
              <p:spPr>
                <a:xfrm>
                  <a:off x="5236135" y="4576207"/>
                  <a:ext cx="1530162" cy="36933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altLang="ko-KR" sz="900" b="1" spc="-50" dirty="0">
                      <a:ln w="11430"/>
                      <a:gradFill>
                        <a:gsLst>
                          <a:gs pos="10000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1"/>
                      </a:gradFill>
                      <a:latin typeface="+mj-ea"/>
                    </a:rPr>
                    <a:t>Cochran's Q test, </a:t>
                  </a:r>
                  <a:r>
                    <a:rPr lang="en-US" altLang="ko-KR" sz="900" b="1" i="1" spc="-50" dirty="0">
                      <a:ln w="11430"/>
                      <a:gradFill>
                        <a:gsLst>
                          <a:gs pos="10000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1"/>
                      </a:gradFill>
                      <a:latin typeface="+mj-ea"/>
                      <a:ea typeface="+mj-ea"/>
                    </a:rPr>
                    <a:t>p</a:t>
                  </a:r>
                  <a14:m>
                    <m:oMath xmlns:m="http://schemas.openxmlformats.org/officeDocument/2006/math">
                      <m:r>
                        <a:rPr lang="en-US" altLang="ko-KR" sz="900" b="1" i="1" spc="-50" smtClean="0">
                          <a:ln w="11430"/>
                          <a:gradFill>
                            <a:gsLst>
                              <a:gs pos="10000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Cambria Math" panose="02040503050406030204" pitchFamily="18" charset="0"/>
                          <a:ea typeface="+mj-ea"/>
                        </a:rPr>
                        <m:t> </m:t>
                      </m:r>
                      <m:r>
                        <a:rPr lang="en-US" altLang="ko-KR" sz="900" b="1" i="1" spc="-50" smtClean="0">
                          <a:ln w="11430"/>
                          <a:gradFill>
                            <a:gsLst>
                              <a:gs pos="10000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a14:m>
                  <a:r>
                    <a:rPr lang="en-US" altLang="ko-KR" sz="900" b="1" spc="-50" dirty="0">
                      <a:ln w="11430"/>
                      <a:gradFill>
                        <a:gsLst>
                          <a:gs pos="10000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1"/>
                      </a:gradFill>
                      <a:latin typeface="+mj-ea"/>
                      <a:ea typeface="+mj-ea"/>
                    </a:rPr>
                    <a:t>0.001</a:t>
                  </a:r>
                </a:p>
                <a:p>
                  <a:pPr algn="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900" i="1" spc="-50">
                              <a:ln w="11430"/>
                              <a:gradFill>
                                <a:gsLst>
                                  <a:gs pos="100000">
                                    <a:schemeClr val="tx1"/>
                                  </a:gs>
                                  <a:gs pos="100000">
                                    <a:schemeClr val="tx1"/>
                                  </a:gs>
                                </a:gsLst>
                                <a:lin ang="5400000" scaled="1"/>
                              </a:gra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ko-KR" sz="900" spc="-50">
                              <a:ln w="11430"/>
                              <a:gradFill>
                                <a:gsLst>
                                  <a:gs pos="100000">
                                    <a:schemeClr val="tx1"/>
                                  </a:gs>
                                  <a:gs pos="100000">
                                    <a:schemeClr val="tx1"/>
                                  </a:gs>
                                </a:gsLst>
                                <a:lin ang="5400000" scaled="1"/>
                              </a:gra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p>
                          <m:r>
                            <a:rPr lang="en-US" altLang="ko-KR" sz="900" i="1" spc="-50">
                              <a:ln w="11430"/>
                              <a:gradFill>
                                <a:gsLst>
                                  <a:gs pos="100000">
                                    <a:schemeClr val="tx1"/>
                                  </a:gs>
                                  <a:gs pos="100000">
                                    <a:schemeClr val="tx1"/>
                                  </a:gs>
                                </a:gsLst>
                                <a:lin ang="5400000" scaled="1"/>
                              </a:gra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ko-KR" sz="900" spc="-50" dirty="0">
                      <a:ln w="11430"/>
                      <a:gradFill>
                        <a:gsLst>
                          <a:gs pos="10000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1"/>
                      </a:gradFill>
                      <a:latin typeface="+mj-ea"/>
                    </a:rPr>
                    <a:t> = </a:t>
                  </a:r>
                  <a:r>
                    <a:rPr lang="en-US" altLang="ko-KR" sz="900" spc="-50" dirty="0">
                      <a:ln w="11430"/>
                      <a:gradFill>
                        <a:gsLst>
                          <a:gs pos="10000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1"/>
                      </a:gradFill>
                      <a:latin typeface="+mj-ea"/>
                      <a:ea typeface="+mj-ea"/>
                    </a:rPr>
                    <a:t>97.5%</a:t>
                  </a:r>
                  <a:endParaRPr lang="ko-KR" altLang="en-US" sz="900" spc="-50" dirty="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j-ea"/>
                    <a:ea typeface="+mj-ea"/>
                  </a:endParaRPr>
                </a:p>
              </p:txBody>
            </p:sp>
          </mc:Choice>
          <mc:Fallback xmlns="">
            <p:sp>
              <p:nvSpPr>
                <p:cNvPr id="120" name="직사각형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6135" y="4576207"/>
                  <a:ext cx="1530162" cy="369332"/>
                </a:xfrm>
                <a:prstGeom prst="rect">
                  <a:avLst/>
                </a:prstGeom>
                <a:blipFill>
                  <a:blip r:embed="rId10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직사각형 120"/>
            <p:cNvSpPr/>
            <p:nvPr/>
          </p:nvSpPr>
          <p:spPr>
            <a:xfrm>
              <a:off x="976161" y="2549333"/>
              <a:ext cx="5683402" cy="352213"/>
            </a:xfrm>
            <a:prstGeom prst="rect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976161" y="2602329"/>
              <a:ext cx="524503" cy="2462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 sz="1600" b="1" i="0" u="none" strike="noStrike" kern="1200" baseline="0">
                  <a:gradFill>
                    <a:gsLst>
                      <a:gs pos="100000">
                        <a:sysClr val="window" lastClr="FFFFFF"/>
                      </a:gs>
                      <a:gs pos="98000">
                        <a:sysClr val="windowText" lastClr="000000">
                          <a:lumMod val="75000"/>
                          <a:lumOff val="25000"/>
                        </a:sysClr>
                      </a:gs>
                    </a:gsLst>
                    <a:lin ang="5400000" scaled="1"/>
                  </a:gradFill>
                  <a:latin typeface="HY중고딕" panose="02030600000101010101" pitchFamily="18" charset="-127"/>
                  <a:ea typeface="HY중고딕" panose="02030600000101010101" pitchFamily="18" charset="-127"/>
                  <a:cs typeface="+mn-cs"/>
                </a:defRPr>
              </a:pPr>
              <a:r>
                <a:rPr lang="en-US" altLang="ko-KR" sz="1000" b="1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rPr>
                <a:t>Study</a:t>
              </a:r>
              <a:endParaRPr lang="ko-KR" altLang="en-US" sz="1000" b="1" dirty="0">
                <a:gradFill>
                  <a:gsLst>
                    <a:gs pos="100000">
                      <a:schemeClr val="bg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ea"/>
                <a:ea typeface="HY중고딕" panose="02030600000101010101" pitchFamily="18" charset="-127"/>
              </a:endParaRPr>
            </a:p>
          </p:txBody>
        </p:sp>
        <p:grpSp>
          <p:nvGrpSpPr>
            <p:cNvPr id="123" name="그룹 122"/>
            <p:cNvGrpSpPr/>
            <p:nvPr/>
          </p:nvGrpSpPr>
          <p:grpSpPr>
            <a:xfrm>
              <a:off x="3422541" y="2540773"/>
              <a:ext cx="1737976" cy="1982231"/>
              <a:chOff x="3628281" y="2540773"/>
              <a:chExt cx="1737976" cy="1982231"/>
            </a:xfrm>
          </p:grpSpPr>
          <p:sp>
            <p:nvSpPr>
              <p:cNvPr id="142" name="직사각형 141"/>
              <p:cNvSpPr/>
              <p:nvPr/>
            </p:nvSpPr>
            <p:spPr>
              <a:xfrm>
                <a:off x="4623746" y="2897712"/>
                <a:ext cx="742511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30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(22~37)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3" name="직사각형 142"/>
              <p:cNvSpPr/>
              <p:nvPr/>
            </p:nvSpPr>
            <p:spPr>
              <a:xfrm>
                <a:off x="4503520" y="3130122"/>
                <a:ext cx="862737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114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(98~130)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4" name="직사각형 143"/>
              <p:cNvSpPr/>
              <p:nvPr/>
            </p:nvSpPr>
            <p:spPr>
              <a:xfrm>
                <a:off x="4623746" y="3362532"/>
                <a:ext cx="742511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61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(53~70)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5" name="직사각형 144"/>
              <p:cNvSpPr/>
              <p:nvPr/>
            </p:nvSpPr>
            <p:spPr>
              <a:xfrm>
                <a:off x="4623746" y="3827352"/>
                <a:ext cx="742511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59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(49~68)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6" name="직사각형 145"/>
              <p:cNvSpPr/>
              <p:nvPr/>
            </p:nvSpPr>
            <p:spPr>
              <a:xfrm>
                <a:off x="4623746" y="4059762"/>
                <a:ext cx="742511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26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(24~27)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7" name="직사각형 146"/>
              <p:cNvSpPr/>
              <p:nvPr/>
            </p:nvSpPr>
            <p:spPr>
              <a:xfrm>
                <a:off x="4623746" y="4292172"/>
                <a:ext cx="742511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46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(38~54)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8" name="직사각형 147"/>
              <p:cNvSpPr/>
              <p:nvPr/>
            </p:nvSpPr>
            <p:spPr>
              <a:xfrm>
                <a:off x="4562832" y="3594942"/>
                <a:ext cx="803425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77 </a:t>
                </a:r>
                <a:r>
                  <a:rPr lang="en-US" altLang="ko-KR" sz="900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(46~108)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9" name="직사각형 148"/>
              <p:cNvSpPr/>
              <p:nvPr/>
            </p:nvSpPr>
            <p:spPr>
              <a:xfrm>
                <a:off x="3628281" y="2540773"/>
                <a:ext cx="1737976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Incidence rates(95%CI)</a:t>
                </a:r>
              </a:p>
              <a:p>
                <a:pPr algn="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(events/1000 person-years)</a:t>
                </a:r>
                <a:endParaRPr lang="ko-KR" altLang="en-US" sz="900" b="1" dirty="0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>
              <a:off x="5211157" y="2540773"/>
              <a:ext cx="766557" cy="1982231"/>
              <a:chOff x="5356868" y="2540773"/>
              <a:chExt cx="766557" cy="1982231"/>
            </a:xfrm>
          </p:grpSpPr>
          <p:sp>
            <p:nvSpPr>
              <p:cNvPr id="134" name="직사각형 133"/>
              <p:cNvSpPr/>
              <p:nvPr/>
            </p:nvSpPr>
            <p:spPr>
              <a:xfrm>
                <a:off x="5588502" y="2897712"/>
                <a:ext cx="303288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64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5" name="직사각형 134"/>
              <p:cNvSpPr/>
              <p:nvPr/>
            </p:nvSpPr>
            <p:spPr>
              <a:xfrm>
                <a:off x="5558847" y="3130122"/>
                <a:ext cx="362599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178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6" name="직사각형 135"/>
              <p:cNvSpPr/>
              <p:nvPr/>
            </p:nvSpPr>
            <p:spPr>
              <a:xfrm>
                <a:off x="5529191" y="336253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1116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>
                <a:off x="5558847" y="3827352"/>
                <a:ext cx="362599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440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8" name="직사각형 137"/>
              <p:cNvSpPr/>
              <p:nvPr/>
            </p:nvSpPr>
            <p:spPr>
              <a:xfrm>
                <a:off x="5529191" y="405976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1614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>
                <a:off x="5558847" y="4292172"/>
                <a:ext cx="362599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350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0" name="직사각형 139"/>
              <p:cNvSpPr/>
              <p:nvPr/>
            </p:nvSpPr>
            <p:spPr>
              <a:xfrm>
                <a:off x="5558847" y="3594942"/>
                <a:ext cx="362599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277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>
                <a:off x="5356868" y="2540773"/>
                <a:ext cx="766557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Number of</a:t>
                </a:r>
              </a:p>
              <a:p>
                <a:pPr algn="ct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events</a:t>
                </a:r>
                <a:endParaRPr lang="ko-KR" altLang="en-US" sz="900" b="1" dirty="0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endParaRPr>
              </a:p>
            </p:txBody>
          </p:sp>
        </p:grpSp>
        <p:grpSp>
          <p:nvGrpSpPr>
            <p:cNvPr id="125" name="그룹 124"/>
            <p:cNvGrpSpPr/>
            <p:nvPr/>
          </p:nvGrpSpPr>
          <p:grpSpPr>
            <a:xfrm>
              <a:off x="6028353" y="2526639"/>
              <a:ext cx="660758" cy="1996365"/>
              <a:chOff x="6234093" y="2526639"/>
              <a:chExt cx="660758" cy="1996365"/>
            </a:xfrm>
          </p:grpSpPr>
          <p:sp>
            <p:nvSpPr>
              <p:cNvPr id="126" name="직사각형 125"/>
              <p:cNvSpPr/>
              <p:nvPr/>
            </p:nvSpPr>
            <p:spPr>
              <a:xfrm>
                <a:off x="6353517" y="289771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2152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6353517" y="313012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1558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6323861" y="3362532"/>
                <a:ext cx="481222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18188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6353517" y="382735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7515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6323861" y="4059762"/>
                <a:ext cx="481222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63070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6353517" y="429217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7610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6353517" y="3594942"/>
                <a:ext cx="421910" cy="230832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altLang="ko-KR" sz="900" b="1" spc="-50">
                    <a:ln w="11430"/>
                    <a:gradFill>
                      <a:gsLst>
                        <a:gs pos="100000">
                          <a:schemeClr val="tx1"/>
                        </a:gs>
                        <a:gs pos="100000">
                          <a:srgbClr val="002060"/>
                        </a:gs>
                      </a:gsLst>
                      <a:lin ang="5400000" scaled="1"/>
                    </a:gradFill>
                    <a:latin typeface="+mj-ea"/>
                    <a:ea typeface="+mj-ea"/>
                  </a:rPr>
                  <a:t>3595</a:t>
                </a:r>
                <a:endParaRPr lang="ko-KR" altLang="en-US" sz="900" spc="-50" dirty="0">
                  <a:ln w="11430"/>
                  <a:gradFill>
                    <a:gsLst>
                      <a:gs pos="100000">
                        <a:schemeClr val="tx1"/>
                      </a:gs>
                      <a:gs pos="100000">
                        <a:srgbClr val="002060"/>
                      </a:gs>
                    </a:gsLst>
                    <a:lin ang="5400000" scaled="1"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6234093" y="2526639"/>
                <a:ext cx="660758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Person-</a:t>
                </a:r>
              </a:p>
              <a:p>
                <a:pPr algn="ctr">
                  <a:defRPr sz="1600" b="1" i="0" u="none" strike="noStrike" kern="1200" baseline="0">
                    <a:gradFill>
                      <a:gsLst>
                        <a:gs pos="100000">
                          <a:sysClr val="window" lastClr="FFFFFF"/>
                        </a:gs>
                        <a:gs pos="98000">
                          <a:sysClr val="windowText" lastClr="000000">
                            <a:lumMod val="75000"/>
                            <a:lumOff val="25000"/>
                          </a:sysClr>
                        </a:gs>
                      </a:gsLst>
                      <a:lin ang="5400000" scaled="1"/>
                    </a:gradFill>
                    <a:latin typeface="HY중고딕" panose="02030600000101010101" pitchFamily="18" charset="-127"/>
                    <a:ea typeface="HY중고딕" panose="02030600000101010101" pitchFamily="18" charset="-127"/>
                    <a:cs typeface="+mn-cs"/>
                  </a:defRPr>
                </a:pPr>
                <a:r>
                  <a:rPr lang="en-US" altLang="ko-KR" sz="900" b="1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  <a:latin typeface="+mn-ea"/>
                    <a:ea typeface="HY중고딕" panose="02030600000101010101" pitchFamily="18" charset="-127"/>
                  </a:rPr>
                  <a:t>years</a:t>
                </a:r>
                <a:endParaRPr lang="ko-KR" altLang="en-US" sz="900" b="1" dirty="0">
                  <a:gradFill>
                    <a:gsLst>
                      <a:gs pos="100000">
                        <a:schemeClr val="bg1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atin typeface="+mn-ea"/>
                  <a:ea typeface="HY중고딕" panose="02030600000101010101" pitchFamily="18" charset="-127"/>
                </a:endParaRPr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1701189" y="328282"/>
            <a:ext cx="5993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Material 4. A. Mortality rate from all causes among CKD patients.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709300" y="3442073"/>
            <a:ext cx="6074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Incidence rates of renal events</a:t>
            </a:r>
            <a:r>
              <a:rPr lang="en-US" altLang="ko-KR" sz="1400" b="1" spc="-50" dirty="0">
                <a:ln w="11430"/>
                <a:gradFill>
                  <a:gsLst>
                    <a:gs pos="100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ea"/>
                <a:ea typeface="+mj-ea"/>
              </a:rPr>
              <a:t> 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halving or ESKD) among CKD patients 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1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261</Words>
  <Application>Microsoft Office PowerPoint</Application>
  <PresentationFormat>화면 슬라이드 쇼(4:3)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HY중고딕</vt:lpstr>
      <vt:lpstr>맑은 고딕</vt:lpstr>
      <vt:lpstr>Arial</vt:lpstr>
      <vt:lpstr>Calibri</vt:lpstr>
      <vt:lpstr>Calibri Light</vt:lpstr>
      <vt:lpstr>Cambria Math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SNUH</dc:creator>
  <cp:lastModifiedBy>KSE</cp:lastModifiedBy>
  <cp:revision>23</cp:revision>
  <dcterms:created xsi:type="dcterms:W3CDTF">2022-01-04T10:25:48Z</dcterms:created>
  <dcterms:modified xsi:type="dcterms:W3CDTF">2022-08-01T01:41:30Z</dcterms:modified>
</cp:coreProperties>
</file>