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NUH\Dropbox\2_&#50672;&#44396;&#44368;&#50977;\08_CKD%20&#50672;&#44396;\7_&#44033;&#51333;&#48156;&#54364;&#49836;&#46972;&#51060;&#46300;%20&#48143;%20&#52488;&#47197;_2018%20&#51060;&#54980;\11&#52264;%20&#50672;&#46020;\&#44536;&#47000;&#54532;&#5085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6D3-4C4D-83A6-0E7C88E9D5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6D3-4C4D-83A6-0E7C88E9D5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6D3-4C4D-83A6-0E7C88E9D5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6D3-4C4D-83A6-0E7C88E9D5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6D3-4C4D-83A6-0E7C88E9D5C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6D3-4C4D-83A6-0E7C88E9D5C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6D3-4C4D-83A6-0E7C88E9D5CE}"/>
              </c:ext>
            </c:extLst>
          </c:dPt>
          <c:dLbls>
            <c:dLbl>
              <c:idx val="0"/>
              <c:layout>
                <c:manualLayout>
                  <c:x val="-4.2771010378629085E-2"/>
                  <c:y val="9.375123031496080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/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24326892159875"/>
                      <c:h val="0.155328248031496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6D3-4C4D-83A6-0E7C88E9D5CE}"/>
                </c:ext>
              </c:extLst>
            </c:dLbl>
            <c:dLbl>
              <c:idx val="1"/>
              <c:layout>
                <c:manualLayout>
                  <c:x val="-1.3532723190735904E-2"/>
                  <c:y val="-3.43750000000000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/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D3-4C4D-83A6-0E7C88E9D5CE}"/>
                </c:ext>
              </c:extLst>
            </c:dLbl>
            <c:dLbl>
              <c:idx val="2"/>
              <c:layout>
                <c:manualLayout>
                  <c:x val="3.8882736707844485E-2"/>
                  <c:y val="4.06249999999999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/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D3-4C4D-83A6-0E7C88E9D5CE}"/>
                </c:ext>
              </c:extLst>
            </c:dLbl>
            <c:dLbl>
              <c:idx val="3"/>
              <c:layout>
                <c:manualLayout>
                  <c:x val="-9.1878652991221554E-2"/>
                  <c:y val="6.2500000000000012E-3"/>
                </c:manualLayout>
              </c:layout>
              <c:tx>
                <c:rich>
                  <a:bodyPr rot="0" vert="horz"/>
                  <a:lstStyle/>
                  <a:p>
                    <a:pPr>
                      <a:defRPr b="1"/>
                    </a:pPr>
                    <a:r>
                      <a:rPr lang="en-US" altLang="en-US" b="1" dirty="0"/>
                      <a:t>C</a:t>
                    </a:r>
                    <a:r>
                      <a:rPr lang="en-US" altLang="en-US" dirty="0"/>
                      <a:t>V disease 
29%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59645475166942"/>
                      <c:h val="0.21231249999999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6D3-4C4D-83A6-0E7C88E9D5CE}"/>
                </c:ext>
              </c:extLst>
            </c:dLbl>
            <c:dLbl>
              <c:idx val="4"/>
              <c:layout>
                <c:manualLayout>
                  <c:x val="0.16704353124365309"/>
                  <c:y val="-7.8123769685039379E-3"/>
                </c:manualLayout>
              </c:layout>
              <c:tx>
                <c:rich>
                  <a:bodyPr rot="0" vert="horz"/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altLang="en-US" b="1" dirty="0">
                        <a:solidFill>
                          <a:schemeClr val="bg1"/>
                        </a:solidFill>
                      </a:rPr>
                      <a:t>R</a:t>
                    </a:r>
                    <a:r>
                      <a:rPr lang="en-US" altLang="en-US" dirty="0">
                        <a:solidFill>
                          <a:schemeClr val="bg1"/>
                        </a:solidFill>
                      </a:rPr>
                      <a:t>enal progress-ion 
44%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71617809672107"/>
                      <c:h val="0.128671998031496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6D3-4C4D-83A6-0E7C88E9D5CE}"/>
                </c:ext>
              </c:extLst>
            </c:dLbl>
            <c:dLbl>
              <c:idx val="5"/>
              <c:tx>
                <c:rich>
                  <a:bodyPr rot="0" vert="horz"/>
                  <a:lstStyle/>
                  <a:p>
                    <a:pPr>
                      <a:defRPr b="1"/>
                    </a:pPr>
                    <a:r>
                      <a:rPr lang="en-US" altLang="en-US" b="1"/>
                      <a:t>N</a:t>
                    </a:r>
                    <a:r>
                      <a:rPr lang="en-US" altLang="en-US"/>
                      <a:t>utrition/</a:t>
                    </a:r>
                  </a:p>
                  <a:p>
                    <a:pPr>
                      <a:defRPr b="1"/>
                    </a:pPr>
                    <a:r>
                      <a:rPr lang="en-US" altLang="en-US"/>
                      <a:t>Obesity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D3-4C4D-83A6-0E7C88E9D5CE}"/>
                </c:ext>
              </c:extLst>
            </c:dLbl>
            <c:dLbl>
              <c:idx val="6"/>
              <c:layout>
                <c:manualLayout>
                  <c:x val="3.8882736707844652E-2"/>
                  <c:y val="-2.96875000000000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/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62313933092915"/>
                      <c:h val="0.197421998031496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16D3-4C4D-83A6-0E7C88E9D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ko-K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Others</c:v>
                </c:pt>
                <c:pt idx="1">
                  <c:v>Anemia</c:v>
                </c:pt>
                <c:pt idx="2">
                  <c:v>CKD-MBD</c:v>
                </c:pt>
                <c:pt idx="3">
                  <c:v>CV complication </c:v>
                </c:pt>
                <c:pt idx="4">
                  <c:v>CKD Progression </c:v>
                </c:pt>
                <c:pt idx="5">
                  <c:v>Nutrition/Obesity</c:v>
                </c:pt>
                <c:pt idx="6">
                  <c:v>QoL/Life style/SES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</c:v>
                </c:pt>
                <c:pt idx="1">
                  <c:v>5</c:v>
                </c:pt>
                <c:pt idx="2">
                  <c:v>9</c:v>
                </c:pt>
                <c:pt idx="3">
                  <c:v>44</c:v>
                </c:pt>
                <c:pt idx="4">
                  <c:v>66</c:v>
                </c:pt>
                <c:pt idx="5">
                  <c:v>9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6D3-4C4D-83A6-0E7C88E9D5C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Sheet1!$B$4:$B$12</c:f>
              <c:strCache>
                <c:ptCount val="9"/>
                <c:pt idx="0">
                  <c:v>Nutrition/Obesity</c:v>
                </c:pt>
                <c:pt idx="1">
                  <c:v>QoL/Life style/SES</c:v>
                </c:pt>
                <c:pt idx="2">
                  <c:v>Anemia</c:v>
                </c:pt>
                <c:pt idx="3">
                  <c:v>CKD-MBD/Calcification</c:v>
                </c:pt>
                <c:pt idx="4">
                  <c:v>CVD/BP/Stiffness</c:v>
                </c:pt>
                <c:pt idx="5">
                  <c:v>Metabolism/Inflammation</c:v>
                </c:pt>
                <c:pt idx="6">
                  <c:v>CKD progression</c:v>
                </c:pt>
                <c:pt idx="7">
                  <c:v>International comparison</c:v>
                </c:pt>
                <c:pt idx="8">
                  <c:v>Others</c:v>
                </c:pt>
              </c:strCache>
            </c:strRef>
          </c:cat>
          <c:val>
            <c:numRef>
              <c:f>Sheet1!$C$4:$C$12</c:f>
              <c:numCache>
                <c:formatCode>General</c:formatCode>
                <c:ptCount val="9"/>
                <c:pt idx="0">
                  <c:v>5</c:v>
                </c:pt>
                <c:pt idx="1">
                  <c:v>9</c:v>
                </c:pt>
                <c:pt idx="2">
                  <c:v>8</c:v>
                </c:pt>
                <c:pt idx="3">
                  <c:v>11</c:v>
                </c:pt>
                <c:pt idx="4">
                  <c:v>17</c:v>
                </c:pt>
                <c:pt idx="5">
                  <c:v>3</c:v>
                </c:pt>
                <c:pt idx="6">
                  <c:v>14</c:v>
                </c:pt>
                <c:pt idx="7">
                  <c:v>2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00-46C9-B0EA-2BF95115BA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3514360"/>
        <c:axId val="523516320"/>
      </c:barChart>
      <c:catAx>
        <c:axId val="523514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523516320"/>
        <c:crosses val="autoZero"/>
        <c:auto val="1"/>
        <c:lblAlgn val="ctr"/>
        <c:lblOffset val="100"/>
        <c:noMultiLvlLbl val="0"/>
      </c:catAx>
      <c:valAx>
        <c:axId val="52351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523514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49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33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2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32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71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53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834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20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61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2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43A00-5312-4564-AF71-840A87AB8470}" type="datetimeFigureOut">
              <a:rPr lang="ko-KR" altLang="en-US" smtClean="0"/>
              <a:t>2022-08-01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9FB3-A1E1-446B-B1B2-C1052789BA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16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406" y="344032"/>
            <a:ext cx="8282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Supplemental Material 3. Research subjects of published articles and on-going studies </a:t>
            </a:r>
          </a:p>
          <a:p>
            <a:r>
              <a:rPr lang="en-US" altLang="ko-KR" dirty="0"/>
              <a:t>for KNOW-CKD Study. CKD, chronic kidney disease; CVD, cardiovascular disease; </a:t>
            </a:r>
          </a:p>
          <a:p>
            <a:r>
              <a:rPr lang="en-US" altLang="ko-KR" dirty="0"/>
              <a:t>BP, blood pressure; CKD-MBD, chronic kidney disease-mineral bone disorder </a:t>
            </a:r>
          </a:p>
          <a:p>
            <a:r>
              <a:rPr lang="en-US" altLang="ko-KR" dirty="0"/>
              <a:t>QoL, quality of life, SES, socioeconomic status.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5270803" y="1863571"/>
            <a:ext cx="3151855" cy="41400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ko-KR" sz="1600" b="1" spc="-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atin typeface="+mj-ea"/>
                <a:ea typeface="+mj-ea"/>
              </a:rPr>
              <a:t>Ongoing Studies</a:t>
            </a:r>
            <a:endParaRPr kumimoji="1" lang="ko-KR" altLang="en-US" sz="1600" b="1" spc="-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16200000" scaled="1"/>
              </a:gradFill>
              <a:latin typeface="+mj-ea"/>
              <a:ea typeface="+mj-ea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894316" y="1776586"/>
            <a:ext cx="3151855" cy="44852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ko-KR" sz="1600" b="1" spc="-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16200000" scaled="1"/>
                </a:gradFill>
                <a:latin typeface="+mj-ea"/>
                <a:ea typeface="+mj-ea"/>
              </a:rPr>
              <a:t>87 publications as of Dec 2021</a:t>
            </a:r>
          </a:p>
        </p:txBody>
      </p:sp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2748382731"/>
              </p:ext>
            </p:extLst>
          </p:nvPr>
        </p:nvGraphicFramePr>
        <p:xfrm>
          <a:off x="5074211" y="2346710"/>
          <a:ext cx="35450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그룹 70"/>
          <p:cNvGrpSpPr/>
          <p:nvPr/>
        </p:nvGrpSpPr>
        <p:grpSpPr>
          <a:xfrm>
            <a:off x="5860721" y="4191350"/>
            <a:ext cx="1768629" cy="523220"/>
            <a:chOff x="845538" y="2101212"/>
            <a:chExt cx="1768629" cy="523220"/>
          </a:xfrm>
        </p:grpSpPr>
        <p:grpSp>
          <p:nvGrpSpPr>
            <p:cNvPr id="8" name="그룹 48"/>
            <p:cNvGrpSpPr/>
            <p:nvPr/>
          </p:nvGrpSpPr>
          <p:grpSpPr>
            <a:xfrm>
              <a:off x="845538" y="2138714"/>
              <a:ext cx="440367" cy="474875"/>
              <a:chOff x="1033403" y="2465490"/>
              <a:chExt cx="484404" cy="522362"/>
            </a:xfrm>
          </p:grpSpPr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1033403" y="2474377"/>
                <a:ext cx="202463" cy="513475"/>
              </a:xfrm>
              <a:custGeom>
                <a:avLst/>
                <a:gdLst>
                  <a:gd name="T0" fmla="*/ 180 w 360"/>
                  <a:gd name="T1" fmla="*/ 150 h 918"/>
                  <a:gd name="T2" fmla="*/ 256 w 360"/>
                  <a:gd name="T3" fmla="*/ 75 h 918"/>
                  <a:gd name="T4" fmla="*/ 180 w 360"/>
                  <a:gd name="T5" fmla="*/ 0 h 918"/>
                  <a:gd name="T6" fmla="*/ 105 w 360"/>
                  <a:gd name="T7" fmla="*/ 75 h 918"/>
                  <a:gd name="T8" fmla="*/ 180 w 360"/>
                  <a:gd name="T9" fmla="*/ 150 h 918"/>
                  <a:gd name="T10" fmla="*/ 264 w 360"/>
                  <a:gd name="T11" fmla="*/ 169 h 918"/>
                  <a:gd name="T12" fmla="*/ 97 w 360"/>
                  <a:gd name="T13" fmla="*/ 169 h 918"/>
                  <a:gd name="T14" fmla="*/ 0 w 360"/>
                  <a:gd name="T15" fmla="*/ 266 h 918"/>
                  <a:gd name="T16" fmla="*/ 0 w 360"/>
                  <a:gd name="T17" fmla="*/ 499 h 918"/>
                  <a:gd name="T18" fmla="*/ 33 w 360"/>
                  <a:gd name="T19" fmla="*/ 532 h 918"/>
                  <a:gd name="T20" fmla="*/ 66 w 360"/>
                  <a:gd name="T21" fmla="*/ 499 h 918"/>
                  <a:gd name="T22" fmla="*/ 66 w 360"/>
                  <a:gd name="T23" fmla="*/ 289 h 918"/>
                  <a:gd name="T24" fmla="*/ 83 w 360"/>
                  <a:gd name="T25" fmla="*/ 289 h 918"/>
                  <a:gd name="T26" fmla="*/ 83 w 360"/>
                  <a:gd name="T27" fmla="*/ 874 h 918"/>
                  <a:gd name="T28" fmla="*/ 127 w 360"/>
                  <a:gd name="T29" fmla="*/ 918 h 918"/>
                  <a:gd name="T30" fmla="*/ 171 w 360"/>
                  <a:gd name="T31" fmla="*/ 874 h 918"/>
                  <a:gd name="T32" fmla="*/ 171 w 360"/>
                  <a:gd name="T33" fmla="*/ 534 h 918"/>
                  <a:gd name="T34" fmla="*/ 190 w 360"/>
                  <a:gd name="T35" fmla="*/ 534 h 918"/>
                  <a:gd name="T36" fmla="*/ 190 w 360"/>
                  <a:gd name="T37" fmla="*/ 874 h 918"/>
                  <a:gd name="T38" fmla="*/ 234 w 360"/>
                  <a:gd name="T39" fmla="*/ 918 h 918"/>
                  <a:gd name="T40" fmla="*/ 278 w 360"/>
                  <a:gd name="T41" fmla="*/ 874 h 918"/>
                  <a:gd name="T42" fmla="*/ 278 w 360"/>
                  <a:gd name="T43" fmla="*/ 289 h 918"/>
                  <a:gd name="T44" fmla="*/ 295 w 360"/>
                  <a:gd name="T45" fmla="*/ 289 h 918"/>
                  <a:gd name="T46" fmla="*/ 295 w 360"/>
                  <a:gd name="T47" fmla="*/ 499 h 918"/>
                  <a:gd name="T48" fmla="*/ 328 w 360"/>
                  <a:gd name="T49" fmla="*/ 532 h 918"/>
                  <a:gd name="T50" fmla="*/ 360 w 360"/>
                  <a:gd name="T51" fmla="*/ 499 h 918"/>
                  <a:gd name="T52" fmla="*/ 360 w 360"/>
                  <a:gd name="T53" fmla="*/ 266 h 918"/>
                  <a:gd name="T54" fmla="*/ 264 w 360"/>
                  <a:gd name="T55" fmla="*/ 169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918">
                    <a:moveTo>
                      <a:pt x="180" y="150"/>
                    </a:moveTo>
                    <a:cubicBezTo>
                      <a:pt x="222" y="150"/>
                      <a:pt x="256" y="116"/>
                      <a:pt x="256" y="75"/>
                    </a:cubicBezTo>
                    <a:cubicBezTo>
                      <a:pt x="256" y="33"/>
                      <a:pt x="222" y="0"/>
                      <a:pt x="180" y="0"/>
                    </a:cubicBezTo>
                    <a:cubicBezTo>
                      <a:pt x="139" y="0"/>
                      <a:pt x="105" y="33"/>
                      <a:pt x="105" y="75"/>
                    </a:cubicBezTo>
                    <a:cubicBezTo>
                      <a:pt x="105" y="116"/>
                      <a:pt x="139" y="150"/>
                      <a:pt x="180" y="150"/>
                    </a:cubicBezTo>
                    <a:close/>
                    <a:moveTo>
                      <a:pt x="264" y="169"/>
                    </a:moveTo>
                    <a:cubicBezTo>
                      <a:pt x="97" y="169"/>
                      <a:pt x="97" y="169"/>
                      <a:pt x="97" y="169"/>
                    </a:cubicBezTo>
                    <a:cubicBezTo>
                      <a:pt x="44" y="169"/>
                      <a:pt x="0" y="213"/>
                      <a:pt x="0" y="266"/>
                    </a:cubicBezTo>
                    <a:cubicBezTo>
                      <a:pt x="0" y="499"/>
                      <a:pt x="0" y="499"/>
                      <a:pt x="0" y="499"/>
                    </a:cubicBezTo>
                    <a:cubicBezTo>
                      <a:pt x="0" y="517"/>
                      <a:pt x="15" y="532"/>
                      <a:pt x="33" y="532"/>
                    </a:cubicBezTo>
                    <a:cubicBezTo>
                      <a:pt x="51" y="532"/>
                      <a:pt x="66" y="517"/>
                      <a:pt x="66" y="499"/>
                    </a:cubicBezTo>
                    <a:cubicBezTo>
                      <a:pt x="66" y="478"/>
                      <a:pt x="66" y="289"/>
                      <a:pt x="66" y="289"/>
                    </a:cubicBezTo>
                    <a:cubicBezTo>
                      <a:pt x="83" y="289"/>
                      <a:pt x="83" y="289"/>
                      <a:pt x="83" y="289"/>
                    </a:cubicBezTo>
                    <a:cubicBezTo>
                      <a:pt x="83" y="289"/>
                      <a:pt x="83" y="838"/>
                      <a:pt x="83" y="874"/>
                    </a:cubicBezTo>
                    <a:cubicBezTo>
                      <a:pt x="83" y="899"/>
                      <a:pt x="103" y="918"/>
                      <a:pt x="127" y="918"/>
                    </a:cubicBezTo>
                    <a:cubicBezTo>
                      <a:pt x="152" y="918"/>
                      <a:pt x="171" y="899"/>
                      <a:pt x="171" y="874"/>
                    </a:cubicBezTo>
                    <a:cubicBezTo>
                      <a:pt x="171" y="838"/>
                      <a:pt x="171" y="534"/>
                      <a:pt x="171" y="534"/>
                    </a:cubicBezTo>
                    <a:cubicBezTo>
                      <a:pt x="190" y="534"/>
                      <a:pt x="190" y="534"/>
                      <a:pt x="190" y="534"/>
                    </a:cubicBezTo>
                    <a:cubicBezTo>
                      <a:pt x="190" y="534"/>
                      <a:pt x="190" y="838"/>
                      <a:pt x="190" y="874"/>
                    </a:cubicBezTo>
                    <a:cubicBezTo>
                      <a:pt x="190" y="899"/>
                      <a:pt x="209" y="918"/>
                      <a:pt x="234" y="918"/>
                    </a:cubicBezTo>
                    <a:cubicBezTo>
                      <a:pt x="258" y="918"/>
                      <a:pt x="278" y="899"/>
                      <a:pt x="278" y="874"/>
                    </a:cubicBezTo>
                    <a:cubicBezTo>
                      <a:pt x="278" y="838"/>
                      <a:pt x="278" y="289"/>
                      <a:pt x="278" y="289"/>
                    </a:cubicBezTo>
                    <a:cubicBezTo>
                      <a:pt x="295" y="289"/>
                      <a:pt x="295" y="289"/>
                      <a:pt x="295" y="289"/>
                    </a:cubicBezTo>
                    <a:cubicBezTo>
                      <a:pt x="295" y="289"/>
                      <a:pt x="295" y="478"/>
                      <a:pt x="295" y="499"/>
                    </a:cubicBezTo>
                    <a:cubicBezTo>
                      <a:pt x="295" y="517"/>
                      <a:pt x="310" y="532"/>
                      <a:pt x="328" y="532"/>
                    </a:cubicBezTo>
                    <a:cubicBezTo>
                      <a:pt x="346" y="532"/>
                      <a:pt x="360" y="517"/>
                      <a:pt x="360" y="499"/>
                    </a:cubicBezTo>
                    <a:cubicBezTo>
                      <a:pt x="360" y="266"/>
                      <a:pt x="360" y="266"/>
                      <a:pt x="360" y="266"/>
                    </a:cubicBezTo>
                    <a:cubicBezTo>
                      <a:pt x="360" y="213"/>
                      <a:pt x="317" y="169"/>
                      <a:pt x="264" y="16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" name="Freeform 13"/>
              <p:cNvSpPr>
                <a:spLocks noEditPoints="1"/>
              </p:cNvSpPr>
              <p:nvPr/>
            </p:nvSpPr>
            <p:spPr bwMode="auto">
              <a:xfrm>
                <a:off x="1271926" y="2465490"/>
                <a:ext cx="245881" cy="518665"/>
              </a:xfrm>
              <a:custGeom>
                <a:avLst/>
                <a:gdLst>
                  <a:gd name="T0" fmla="*/ 220 w 438"/>
                  <a:gd name="T1" fmla="*/ 152 h 928"/>
                  <a:gd name="T2" fmla="*/ 296 w 438"/>
                  <a:gd name="T3" fmla="*/ 76 h 928"/>
                  <a:gd name="T4" fmla="*/ 220 w 438"/>
                  <a:gd name="T5" fmla="*/ 0 h 928"/>
                  <a:gd name="T6" fmla="*/ 143 w 438"/>
                  <a:gd name="T7" fmla="*/ 76 h 928"/>
                  <a:gd name="T8" fmla="*/ 220 w 438"/>
                  <a:gd name="T9" fmla="*/ 152 h 928"/>
                  <a:gd name="T10" fmla="*/ 433 w 438"/>
                  <a:gd name="T11" fmla="*/ 461 h 928"/>
                  <a:gd name="T12" fmla="*/ 372 w 438"/>
                  <a:gd name="T13" fmla="*/ 251 h 928"/>
                  <a:gd name="T14" fmla="*/ 278 w 438"/>
                  <a:gd name="T15" fmla="*/ 169 h 928"/>
                  <a:gd name="T16" fmla="*/ 161 w 438"/>
                  <a:gd name="T17" fmla="*/ 169 h 928"/>
                  <a:gd name="T18" fmla="*/ 67 w 438"/>
                  <a:gd name="T19" fmla="*/ 251 h 928"/>
                  <a:gd name="T20" fmla="*/ 6 w 438"/>
                  <a:gd name="T21" fmla="*/ 461 h 928"/>
                  <a:gd name="T22" fmla="*/ 28 w 438"/>
                  <a:gd name="T23" fmla="*/ 500 h 928"/>
                  <a:gd name="T24" fmla="*/ 68 w 438"/>
                  <a:gd name="T25" fmla="*/ 481 h 928"/>
                  <a:gd name="T26" fmla="*/ 126 w 438"/>
                  <a:gd name="T27" fmla="*/ 276 h 928"/>
                  <a:gd name="T28" fmla="*/ 142 w 438"/>
                  <a:gd name="T29" fmla="*/ 276 h 928"/>
                  <a:gd name="T30" fmla="*/ 41 w 438"/>
                  <a:gd name="T31" fmla="*/ 631 h 928"/>
                  <a:gd name="T32" fmla="*/ 136 w 438"/>
                  <a:gd name="T33" fmla="*/ 631 h 928"/>
                  <a:gd name="T34" fmla="*/ 136 w 438"/>
                  <a:gd name="T35" fmla="*/ 631 h 928"/>
                  <a:gd name="T36" fmla="*/ 136 w 438"/>
                  <a:gd name="T37" fmla="*/ 891 h 928"/>
                  <a:gd name="T38" fmla="*/ 174 w 438"/>
                  <a:gd name="T39" fmla="*/ 928 h 928"/>
                  <a:gd name="T40" fmla="*/ 212 w 438"/>
                  <a:gd name="T41" fmla="*/ 889 h 928"/>
                  <a:gd name="T42" fmla="*/ 212 w 438"/>
                  <a:gd name="T43" fmla="*/ 631 h 928"/>
                  <a:gd name="T44" fmla="*/ 227 w 438"/>
                  <a:gd name="T45" fmla="*/ 631 h 928"/>
                  <a:gd name="T46" fmla="*/ 227 w 438"/>
                  <a:gd name="T47" fmla="*/ 889 h 928"/>
                  <a:gd name="T48" fmla="*/ 265 w 438"/>
                  <a:gd name="T49" fmla="*/ 928 h 928"/>
                  <a:gd name="T50" fmla="*/ 302 w 438"/>
                  <a:gd name="T51" fmla="*/ 891 h 928"/>
                  <a:gd name="T52" fmla="*/ 302 w 438"/>
                  <a:gd name="T53" fmla="*/ 631 h 928"/>
                  <a:gd name="T54" fmla="*/ 302 w 438"/>
                  <a:gd name="T55" fmla="*/ 631 h 928"/>
                  <a:gd name="T56" fmla="*/ 398 w 438"/>
                  <a:gd name="T57" fmla="*/ 631 h 928"/>
                  <a:gd name="T58" fmla="*/ 297 w 438"/>
                  <a:gd name="T59" fmla="*/ 276 h 928"/>
                  <a:gd name="T60" fmla="*/ 312 w 438"/>
                  <a:gd name="T61" fmla="*/ 276 h 928"/>
                  <a:gd name="T62" fmla="*/ 371 w 438"/>
                  <a:gd name="T63" fmla="*/ 481 h 928"/>
                  <a:gd name="T64" fmla="*/ 410 w 438"/>
                  <a:gd name="T65" fmla="*/ 500 h 928"/>
                  <a:gd name="T66" fmla="*/ 433 w 438"/>
                  <a:gd name="T67" fmla="*/ 461 h 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8" h="928">
                    <a:moveTo>
                      <a:pt x="220" y="152"/>
                    </a:moveTo>
                    <a:cubicBezTo>
                      <a:pt x="262" y="152"/>
                      <a:pt x="296" y="118"/>
                      <a:pt x="296" y="76"/>
                    </a:cubicBezTo>
                    <a:cubicBezTo>
                      <a:pt x="296" y="34"/>
                      <a:pt x="262" y="0"/>
                      <a:pt x="220" y="0"/>
                    </a:cubicBezTo>
                    <a:cubicBezTo>
                      <a:pt x="177" y="0"/>
                      <a:pt x="143" y="34"/>
                      <a:pt x="143" y="76"/>
                    </a:cubicBezTo>
                    <a:cubicBezTo>
                      <a:pt x="143" y="118"/>
                      <a:pt x="177" y="152"/>
                      <a:pt x="220" y="152"/>
                    </a:cubicBezTo>
                    <a:close/>
                    <a:moveTo>
                      <a:pt x="433" y="461"/>
                    </a:moveTo>
                    <a:cubicBezTo>
                      <a:pt x="372" y="251"/>
                      <a:pt x="372" y="251"/>
                      <a:pt x="372" y="251"/>
                    </a:cubicBezTo>
                    <a:cubicBezTo>
                      <a:pt x="348" y="167"/>
                      <a:pt x="278" y="169"/>
                      <a:pt x="278" y="169"/>
                    </a:cubicBezTo>
                    <a:cubicBezTo>
                      <a:pt x="161" y="169"/>
                      <a:pt x="161" y="169"/>
                      <a:pt x="161" y="169"/>
                    </a:cubicBezTo>
                    <a:cubicBezTo>
                      <a:pt x="161" y="169"/>
                      <a:pt x="91" y="167"/>
                      <a:pt x="67" y="251"/>
                    </a:cubicBezTo>
                    <a:cubicBezTo>
                      <a:pt x="6" y="461"/>
                      <a:pt x="6" y="461"/>
                      <a:pt x="6" y="461"/>
                    </a:cubicBezTo>
                    <a:cubicBezTo>
                      <a:pt x="0" y="480"/>
                      <a:pt x="11" y="495"/>
                      <a:pt x="28" y="500"/>
                    </a:cubicBezTo>
                    <a:cubicBezTo>
                      <a:pt x="46" y="505"/>
                      <a:pt x="63" y="497"/>
                      <a:pt x="68" y="481"/>
                    </a:cubicBezTo>
                    <a:cubicBezTo>
                      <a:pt x="126" y="276"/>
                      <a:pt x="126" y="276"/>
                      <a:pt x="126" y="276"/>
                    </a:cubicBezTo>
                    <a:cubicBezTo>
                      <a:pt x="142" y="276"/>
                      <a:pt x="142" y="276"/>
                      <a:pt x="142" y="276"/>
                    </a:cubicBezTo>
                    <a:cubicBezTo>
                      <a:pt x="41" y="631"/>
                      <a:pt x="41" y="631"/>
                      <a:pt x="41" y="631"/>
                    </a:cubicBezTo>
                    <a:cubicBezTo>
                      <a:pt x="136" y="631"/>
                      <a:pt x="136" y="631"/>
                      <a:pt x="136" y="631"/>
                    </a:cubicBezTo>
                    <a:cubicBezTo>
                      <a:pt x="136" y="631"/>
                      <a:pt x="136" y="631"/>
                      <a:pt x="136" y="631"/>
                    </a:cubicBezTo>
                    <a:cubicBezTo>
                      <a:pt x="136" y="891"/>
                      <a:pt x="136" y="891"/>
                      <a:pt x="136" y="891"/>
                    </a:cubicBezTo>
                    <a:cubicBezTo>
                      <a:pt x="136" y="911"/>
                      <a:pt x="153" y="928"/>
                      <a:pt x="174" y="928"/>
                    </a:cubicBezTo>
                    <a:cubicBezTo>
                      <a:pt x="192" y="928"/>
                      <a:pt x="212" y="909"/>
                      <a:pt x="212" y="889"/>
                    </a:cubicBezTo>
                    <a:cubicBezTo>
                      <a:pt x="212" y="631"/>
                      <a:pt x="212" y="631"/>
                      <a:pt x="212" y="631"/>
                    </a:cubicBezTo>
                    <a:cubicBezTo>
                      <a:pt x="227" y="631"/>
                      <a:pt x="227" y="631"/>
                      <a:pt x="227" y="631"/>
                    </a:cubicBezTo>
                    <a:cubicBezTo>
                      <a:pt x="227" y="889"/>
                      <a:pt x="227" y="889"/>
                      <a:pt x="227" y="889"/>
                    </a:cubicBezTo>
                    <a:cubicBezTo>
                      <a:pt x="227" y="909"/>
                      <a:pt x="246" y="928"/>
                      <a:pt x="265" y="928"/>
                    </a:cubicBezTo>
                    <a:cubicBezTo>
                      <a:pt x="285" y="928"/>
                      <a:pt x="302" y="911"/>
                      <a:pt x="302" y="891"/>
                    </a:cubicBezTo>
                    <a:cubicBezTo>
                      <a:pt x="302" y="631"/>
                      <a:pt x="302" y="631"/>
                      <a:pt x="302" y="631"/>
                    </a:cubicBezTo>
                    <a:cubicBezTo>
                      <a:pt x="302" y="631"/>
                      <a:pt x="302" y="631"/>
                      <a:pt x="302" y="631"/>
                    </a:cubicBezTo>
                    <a:cubicBezTo>
                      <a:pt x="398" y="631"/>
                      <a:pt x="398" y="631"/>
                      <a:pt x="398" y="631"/>
                    </a:cubicBezTo>
                    <a:cubicBezTo>
                      <a:pt x="297" y="276"/>
                      <a:pt x="297" y="276"/>
                      <a:pt x="297" y="276"/>
                    </a:cubicBezTo>
                    <a:cubicBezTo>
                      <a:pt x="312" y="276"/>
                      <a:pt x="312" y="276"/>
                      <a:pt x="312" y="276"/>
                    </a:cubicBezTo>
                    <a:cubicBezTo>
                      <a:pt x="371" y="481"/>
                      <a:pt x="371" y="481"/>
                      <a:pt x="371" y="481"/>
                    </a:cubicBezTo>
                    <a:cubicBezTo>
                      <a:pt x="376" y="497"/>
                      <a:pt x="393" y="505"/>
                      <a:pt x="410" y="500"/>
                    </a:cubicBezTo>
                    <a:cubicBezTo>
                      <a:pt x="428" y="495"/>
                      <a:pt x="438" y="480"/>
                      <a:pt x="433" y="46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475714" y="2101212"/>
              <a:ext cx="1138453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ko-KR" sz="2800" dirty="0">
                  <a:gradFill>
                    <a:gsLst>
                      <a:gs pos="100000">
                        <a:schemeClr val="tx1"/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16200000" scaled="1"/>
                  </a:gradFill>
                  <a:latin typeface="Impact" panose="020B0806030902050204" pitchFamily="34" charset="0"/>
                  <a:ea typeface="+mj-ea"/>
                </a:rPr>
                <a:t>150</a:t>
              </a:r>
              <a:r>
                <a:rPr kumimoji="1" lang="ko-KR" altLang="en-US" sz="1400" spc="-10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16200000" scaled="1"/>
                  </a:gradFill>
                  <a:latin typeface="Impact" panose="020B0806030902050204" pitchFamily="34" charset="0"/>
                  <a:ea typeface="+mj-ea"/>
                </a:rPr>
                <a:t> </a:t>
              </a:r>
              <a:r>
                <a:rPr kumimoji="1" lang="en-US" altLang="ko-KR" sz="1400" spc="-10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16200000" scaled="1"/>
                  </a:gradFill>
                  <a:latin typeface="Impact" panose="020B0806030902050204" pitchFamily="34" charset="0"/>
                  <a:ea typeface="+mj-ea"/>
                </a:rPr>
                <a:t>Topics</a:t>
              </a:r>
              <a:endParaRPr kumimoji="1" lang="ko-KR" altLang="en-US" sz="1400" spc="-1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16200000" scaled="1"/>
                </a:gradFill>
                <a:latin typeface="Impact" panose="020B0806030902050204" pitchFamily="34" charset="0"/>
                <a:ea typeface="+mj-ea"/>
              </a:endParaRPr>
            </a:p>
          </p:txBody>
        </p:sp>
      </p:grpSp>
      <p:graphicFrame>
        <p:nvGraphicFramePr>
          <p:cNvPr id="15" name="차트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642847"/>
              </p:ext>
            </p:extLst>
          </p:nvPr>
        </p:nvGraphicFramePr>
        <p:xfrm>
          <a:off x="674782" y="2346710"/>
          <a:ext cx="3590925" cy="3511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596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88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Impact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SNUH</dc:creator>
  <cp:lastModifiedBy>KSE</cp:lastModifiedBy>
  <cp:revision>12</cp:revision>
  <dcterms:created xsi:type="dcterms:W3CDTF">2022-01-04T10:25:48Z</dcterms:created>
  <dcterms:modified xsi:type="dcterms:W3CDTF">2022-08-01T01:46:48Z</dcterms:modified>
</cp:coreProperties>
</file>