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80210" autoAdjust="0"/>
  </p:normalViewPr>
  <p:slideViewPr>
    <p:cSldViewPr snapToGrid="0">
      <p:cViewPr varScale="1">
        <p:scale>
          <a:sx n="88" d="100"/>
          <a:sy n="88" d="100"/>
        </p:scale>
        <p:origin x="11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80694444444445E-2"/>
          <c:y val="3.2766291202966182E-2"/>
          <c:w val="0.90033392857142858"/>
          <c:h val="0.546797863178100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'known-group validity_2'!$C$3</c:f>
              <c:strCache>
                <c:ptCount val="1"/>
                <c:pt idx="0">
                  <c:v>HINT-8 index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ko-K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'known-group validity_2'!$A$4:$B$24</c:f>
              <c:multiLvlStrCache>
                <c:ptCount val="21"/>
                <c:lvl>
                  <c:pt idx="0">
                    <c:v>male</c:v>
                  </c:pt>
                  <c:pt idx="1">
                    <c:v>female</c:v>
                  </c:pt>
                  <c:pt idx="2">
                    <c:v>20-49</c:v>
                  </c:pt>
                  <c:pt idx="3">
                    <c:v>50-69</c:v>
                  </c:pt>
                  <c:pt idx="4">
                    <c:v>70 and older</c:v>
                  </c:pt>
                  <c:pt idx="5">
                    <c:v>less than primary school</c:v>
                  </c:pt>
                  <c:pt idx="6">
                    <c:v>Intermediate school</c:v>
                  </c:pt>
                  <c:pt idx="7">
                    <c:v>Secondary school</c:v>
                  </c:pt>
                  <c:pt idx="8">
                    <c:v>University degree or higher</c:v>
                  </c:pt>
                  <c:pt idx="9">
                    <c:v>Q1</c:v>
                  </c:pt>
                  <c:pt idx="10">
                    <c:v>Q2</c:v>
                  </c:pt>
                  <c:pt idx="11">
                    <c:v>Q3</c:v>
                  </c:pt>
                  <c:pt idx="12">
                    <c:v>Q4</c:v>
                  </c:pt>
                  <c:pt idx="13">
                    <c:v>Q1</c:v>
                  </c:pt>
                  <c:pt idx="14">
                    <c:v>Q2</c:v>
                  </c:pt>
                  <c:pt idx="15">
                    <c:v>Q3</c:v>
                  </c:pt>
                  <c:pt idx="16">
                    <c:v>Q4</c:v>
                  </c:pt>
                  <c:pt idx="17">
                    <c:v>Insulin therapy</c:v>
                  </c:pt>
                  <c:pt idx="18">
                    <c:v>Others</c:v>
                  </c:pt>
                  <c:pt idx="19">
                    <c:v>Yes</c:v>
                  </c:pt>
                  <c:pt idx="20">
                    <c:v>No</c:v>
                  </c:pt>
                </c:lvl>
                <c:lvl>
                  <c:pt idx="0">
                    <c:v>Sex</c:v>
                  </c:pt>
                  <c:pt idx="2">
                    <c:v>Age</c:v>
                  </c:pt>
                  <c:pt idx="5">
                    <c:v>Eduational level</c:v>
                  </c:pt>
                  <c:pt idx="9">
                    <c:v>Income</c:v>
                  </c:pt>
                  <c:pt idx="13">
                    <c:v>Duration of disease</c:v>
                  </c:pt>
                  <c:pt idx="17">
                    <c:v>Treatment</c:v>
                  </c:pt>
                  <c:pt idx="19">
                    <c:v>Comorbidity</c:v>
                  </c:pt>
                </c:lvl>
              </c:multiLvlStrCache>
            </c:multiLvlStrRef>
          </c:cat>
          <c:val>
            <c:numRef>
              <c:f>'known-group validity_2'!$C$4:$C$24</c:f>
              <c:numCache>
                <c:formatCode>0.000</c:formatCode>
                <c:ptCount val="21"/>
                <c:pt idx="0">
                  <c:v>0.81599999999999995</c:v>
                </c:pt>
                <c:pt idx="1">
                  <c:v>0.753</c:v>
                </c:pt>
                <c:pt idx="2">
                  <c:v>0.81899999999999995</c:v>
                </c:pt>
                <c:pt idx="3">
                  <c:v>0.80200000000000005</c:v>
                </c:pt>
                <c:pt idx="4">
                  <c:v>0.75700000000000001</c:v>
                </c:pt>
                <c:pt idx="5">
                  <c:v>0.74099999999999999</c:v>
                </c:pt>
                <c:pt idx="6">
                  <c:v>0.76500000000000001</c:v>
                </c:pt>
                <c:pt idx="7">
                  <c:v>0.78500000000000003</c:v>
                </c:pt>
                <c:pt idx="8">
                  <c:v>0.82399999999999995</c:v>
                </c:pt>
                <c:pt idx="9">
                  <c:v>0.73099999999999998</c:v>
                </c:pt>
                <c:pt idx="10">
                  <c:v>0.82</c:v>
                </c:pt>
                <c:pt idx="11">
                  <c:v>0.80400000000000005</c:v>
                </c:pt>
                <c:pt idx="12">
                  <c:v>0.82099999999999995</c:v>
                </c:pt>
                <c:pt idx="13">
                  <c:v>0.81299999999999994</c:v>
                </c:pt>
                <c:pt idx="14">
                  <c:v>0.81200000000000006</c:v>
                </c:pt>
                <c:pt idx="15">
                  <c:v>0.77</c:v>
                </c:pt>
                <c:pt idx="16">
                  <c:v>0.77800000000000002</c:v>
                </c:pt>
                <c:pt idx="17">
                  <c:v>0.74</c:v>
                </c:pt>
                <c:pt idx="18">
                  <c:v>0.81</c:v>
                </c:pt>
                <c:pt idx="19">
                  <c:v>0.79600000000000004</c:v>
                </c:pt>
                <c:pt idx="20">
                  <c:v>0.79100000000000004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A3-4632-B24C-EB92EBE047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25"/>
        <c:axId val="434616559"/>
        <c:axId val="430538655"/>
      </c:barChart>
      <c:catAx>
        <c:axId val="434616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ko-KR"/>
          </a:p>
        </c:txPr>
        <c:crossAx val="430538655"/>
        <c:crosses val="autoZero"/>
        <c:auto val="1"/>
        <c:lblAlgn val="ctr"/>
        <c:lblOffset val="100"/>
        <c:noMultiLvlLbl val="0"/>
      </c:catAx>
      <c:valAx>
        <c:axId val="430538655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cap="none" baseline="0" dirty="0"/>
                  <a:t>HINT-8 index</a:t>
                </a:r>
                <a:endParaRPr lang="ko-KR" cap="none" baseline="0" dirty="0"/>
              </a:p>
            </c:rich>
          </c:tx>
          <c:layout>
            <c:manualLayout>
              <c:xMode val="edge"/>
              <c:yMode val="edge"/>
              <c:x val="1.6378968253968253E-2"/>
              <c:y val="0.29206727386333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ko-KR"/>
            </a:p>
          </c:txPr>
        </c:title>
        <c:numFmt formatCode="0.000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ko-KR"/>
          </a:p>
        </c:txPr>
        <c:crossAx val="4346165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AF4D-F243-478B-AA86-9D897210D095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53C6-49C6-4CF5-848D-6109F9E1E2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591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AF4D-F243-478B-AA86-9D897210D095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53C6-49C6-4CF5-848D-6109F9E1E2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671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AF4D-F243-478B-AA86-9D897210D095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53C6-49C6-4CF5-848D-6109F9E1E2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4066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AF4D-F243-478B-AA86-9D897210D095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53C6-49C6-4CF5-848D-6109F9E1E2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573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AF4D-F243-478B-AA86-9D897210D095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53C6-49C6-4CF5-848D-6109F9E1E2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0055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AF4D-F243-478B-AA86-9D897210D095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53C6-49C6-4CF5-848D-6109F9E1E2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5126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AF4D-F243-478B-AA86-9D897210D095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53C6-49C6-4CF5-848D-6109F9E1E2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77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AF4D-F243-478B-AA86-9D897210D095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53C6-49C6-4CF5-848D-6109F9E1E2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340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AF4D-F243-478B-AA86-9D897210D095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53C6-49C6-4CF5-848D-6109F9E1E2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9861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AF4D-F243-478B-AA86-9D897210D095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53C6-49C6-4CF5-848D-6109F9E1E2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647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AF4D-F243-478B-AA86-9D897210D095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53C6-49C6-4CF5-848D-6109F9E1E2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6146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3AF4D-F243-478B-AA86-9D897210D095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A53C6-49C6-4CF5-848D-6109F9E1E2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266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65176" y="5163951"/>
            <a:ext cx="1008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200000"/>
              </a:lnSpc>
            </a:pPr>
            <a:r>
              <a:rPr lang="en-US" altLang="ko-KR" sz="1000" b="1" smtClean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Supplemental </a:t>
            </a:r>
            <a:r>
              <a:rPr lang="en-US" altLang="ko-KR" sz="10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 3</a:t>
            </a:r>
            <a:r>
              <a:rPr lang="en-US" altLang="ko-KR" sz="1000" smtClean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Comparison of the HINT-8 indexes between groups according to general and clinical characteristics.</a:t>
            </a:r>
            <a:endParaRPr lang="ko-KR" altLang="ko-KR" sz="10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atinLnBrk="0">
              <a:lnSpc>
                <a:spcPct val="200000"/>
              </a:lnSpc>
            </a:pPr>
            <a:r>
              <a:rPr lang="en-US" altLang="ko-KR" sz="1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altLang="ko-KR" sz="1000" i="1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p-</a:t>
            </a:r>
            <a:r>
              <a:rPr lang="en-US" altLang="ko-KR" sz="10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en-US" altLang="ko-KR" sz="1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less than 0.05 except comorbidities (</a:t>
            </a:r>
            <a:r>
              <a:rPr lang="en-US" altLang="ko-KR" sz="10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ko-KR" sz="1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0.730). HINT-8, </a:t>
            </a:r>
            <a:r>
              <a:rPr lang="en-US" altLang="ko-KR" sz="10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Health-related Quality of Life Instrument with 8 Items</a:t>
            </a:r>
            <a:r>
              <a:rPr lang="en-US" altLang="ko-KR" sz="1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Q1, first quartile; Q2, second quartile; Q3, third quartile; Q4, fourth quartile</a:t>
            </a:r>
            <a:endParaRPr lang="ko-KR" altLang="ko-KR" sz="1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차트 6">
            <a:extLst>
              <a:ext uri="{FF2B5EF4-FFF2-40B4-BE49-F238E27FC236}">
                <a16:creationId xmlns:a16="http://schemas.microsoft.com/office/drawing/2014/main" id="{A583EE2D-A987-4401-B590-394309C6DD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7833450"/>
              </p:ext>
            </p:extLst>
          </p:nvPr>
        </p:nvGraphicFramePr>
        <p:xfrm>
          <a:off x="1065176" y="707741"/>
          <a:ext cx="100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9870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61</Words>
  <Application>Microsoft Office PowerPoint</Application>
  <PresentationFormat>와이드스크린</PresentationFormat>
  <Paragraphs>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user</cp:lastModifiedBy>
  <cp:revision>11</cp:revision>
  <dcterms:created xsi:type="dcterms:W3CDTF">2022-01-11T06:28:58Z</dcterms:created>
  <dcterms:modified xsi:type="dcterms:W3CDTF">2022-05-25T05:28:04Z</dcterms:modified>
</cp:coreProperties>
</file>